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1"/>
  </p:notesMasterIdLst>
  <p:handoutMasterIdLst>
    <p:handoutMasterId r:id="rId22"/>
  </p:handoutMasterIdLst>
  <p:sldIdLst>
    <p:sldId id="531" r:id="rId2"/>
    <p:sldId id="289" r:id="rId3"/>
    <p:sldId id="292" r:id="rId4"/>
    <p:sldId id="294" r:id="rId5"/>
    <p:sldId id="298" r:id="rId6"/>
    <p:sldId id="539" r:id="rId7"/>
    <p:sldId id="532" r:id="rId8"/>
    <p:sldId id="533" r:id="rId9"/>
    <p:sldId id="302" r:id="rId10"/>
    <p:sldId id="303" r:id="rId11"/>
    <p:sldId id="536" r:id="rId12"/>
    <p:sldId id="537" r:id="rId13"/>
    <p:sldId id="305" r:id="rId14"/>
    <p:sldId id="534" r:id="rId15"/>
    <p:sldId id="540" r:id="rId16"/>
    <p:sldId id="306" r:id="rId17"/>
    <p:sldId id="538" r:id="rId18"/>
    <p:sldId id="307" r:id="rId19"/>
    <p:sldId id="301" r:id="rId20"/>
  </p:sldIdLst>
  <p:sldSz cx="12192000" cy="6858000"/>
  <p:notesSz cx="6858000" cy="9144000"/>
  <p:embeddedFontLst>
    <p:embeddedFont>
      <p:font typeface="Aharoni" panose="02010803020104030203" pitchFamily="2" charset="-79"/>
      <p:bold r:id="rId23"/>
    </p:embeddedFont>
    <p:embeddedFont>
      <p:font typeface="Montserrat" panose="00000500000000000000" pitchFamily="2" charset="0"/>
      <p:regular r:id="rId24"/>
      <p:bold r:id="rId25"/>
      <p:italic r:id="rId26"/>
      <p:boldItalic r:id="rId27"/>
    </p:embeddedFont>
    <p:embeddedFont>
      <p:font typeface="Montserrat Medium" panose="00000600000000000000" pitchFamily="2" charset="0"/>
      <p:regular r:id="rId28"/>
      <p:italic r:id="rId29"/>
    </p:embeddedFont>
    <p:embeddedFont>
      <p:font typeface="Open Sans" panose="020B0606030504020204" pitchFamily="34" charset="0"/>
      <p:regular r:id="rId30"/>
      <p:bold r:id="rId31"/>
      <p:italic r:id="rId32"/>
      <p:boldItalic r:id="rId33"/>
    </p:embeddedFont>
    <p:embeddedFont>
      <p:font typeface="Plus Jakarta Sans" panose="020B0604020202020204" charset="0"/>
      <p:regular r:id="rId34"/>
      <p:bold r:id="rId35"/>
      <p:italic r:id="rId36"/>
      <p:boldItalic r:id="rId37"/>
    </p:embeddedFont>
    <p:embeddedFont>
      <p:font typeface="Poppins" panose="00000500000000000000" pitchFamily="2" charset="0"/>
      <p:regular r:id="rId38"/>
      <p:bold r:id="rId39"/>
    </p:embeddedFont>
    <p:embeddedFont>
      <p:font typeface="Verdana" panose="020B0604030504040204" pitchFamily="34" charset="0"/>
      <p:regular r:id="rId40"/>
      <p:bold r:id="rId41"/>
      <p:italic r:id="rId42"/>
      <p:boldItalic r:id="rId43"/>
    </p:embeddedFont>
  </p:embeddedFontLst>
  <p:custDataLst>
    <p:tags r:id="rId44"/>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od_eceblr gitam"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0"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notesViewPr>
    <p:cSldViewPr snapToGrid="0">
      <p:cViewPr varScale="1">
        <p:scale>
          <a:sx n="66" d="100"/>
          <a:sy n="66" d="100"/>
        </p:scale>
        <p:origin x="333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notesMaster" Target="notesMasters/notesMaster1.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014F2F-8EAD-49A7-A8EF-9A8E9DCC375B}" type="datetimeFigureOut">
              <a:rPr lang="en-IN" smtClean="0"/>
              <a:t>19-03-2025</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454583-99CA-4BB1-8621-21CE87B92BEE}" type="slidenum">
              <a:rPr lang="en-IN" smtClean="0"/>
              <a:t>‹#›</a:t>
            </a:fld>
            <a:endParaRPr lang="en-I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14.jpg>
</file>

<file path=ppt/media/image15.jp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Plus Jakarta Sans"/>
                <a:ea typeface="Plus Jakarta Sans"/>
                <a:cs typeface="Plus Jakarta Sans"/>
                <a:sym typeface="Plus Jakarta Sans"/>
              </a:defRPr>
            </a:lvl1pPr>
            <a:lvl2pPr marL="914400" marR="0" lvl="1"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Plus Jakarta Sans"/>
                <a:ea typeface="Plus Jakarta Sans"/>
                <a:cs typeface="Plus Jakarta Sans"/>
                <a:sym typeface="Plus Jakarta Sans"/>
              </a:defRPr>
            </a:lvl2pPr>
            <a:lvl3pPr marL="1371600" marR="0" lvl="2"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Plus Jakarta Sans"/>
                <a:ea typeface="Plus Jakarta Sans"/>
                <a:cs typeface="Plus Jakarta Sans"/>
                <a:sym typeface="Plus Jakarta Sans"/>
              </a:defRPr>
            </a:lvl3pPr>
            <a:lvl4pPr marL="1828800" marR="0" lvl="3"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Plus Jakarta Sans"/>
                <a:ea typeface="Plus Jakarta Sans"/>
                <a:cs typeface="Plus Jakarta Sans"/>
                <a:sym typeface="Plus Jakarta Sans"/>
              </a:defRPr>
            </a:lvl4pPr>
            <a:lvl5pPr marL="2286000" marR="0" lvl="4"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Plus Jakarta Sans"/>
                <a:ea typeface="Plus Jakarta Sans"/>
                <a:cs typeface="Plus Jakarta Sans"/>
                <a:sym typeface="Plus Jakarta Sans"/>
              </a:defRPr>
            </a:lvl5pPr>
            <a:lvl6pPr marL="2743200" marR="0" lvl="5"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sz="1200" b="0" i="0" u="none" strike="noStrike" cap="none">
                <a:solidFill>
                  <a:schemeClr val="dk1"/>
                </a:solidFill>
                <a:latin typeface="Plus Jakarta Sans"/>
                <a:ea typeface="Plus Jakarta Sans"/>
                <a:cs typeface="Plus Jakarta Sans"/>
                <a:sym typeface="Plus Jakarta Sans"/>
              </a:rPr>
              <a:t>‹#›</a:t>
            </a:fld>
            <a:endParaRPr sz="1200" b="0" i="0" u="none" strike="noStrike" cap="none">
              <a:solidFill>
                <a:schemeClr val="dk1"/>
              </a:solidFill>
              <a:latin typeface="Plus Jakarta Sans"/>
              <a:ea typeface="Plus Jakarta Sans"/>
              <a:cs typeface="Plus Jakarta Sans"/>
              <a:sym typeface="Plus Jakarta Sa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7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7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fee63df26b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1" name="Google Shape;741;g2fee63df26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3"/>
        <p:cNvGrpSpPr/>
        <p:nvPr/>
      </p:nvGrpSpPr>
      <p:grpSpPr>
        <a:xfrm>
          <a:off x="0" y="0"/>
          <a:ext cx="0" cy="0"/>
          <a:chOff x="0" y="0"/>
          <a:chExt cx="0" cy="0"/>
        </a:xfrm>
      </p:grpSpPr>
      <p:sp>
        <p:nvSpPr>
          <p:cNvPr id="24" name="Google Shape;24;p48"/>
          <p:cNvSpPr>
            <a:spLocks noGrp="1"/>
          </p:cNvSpPr>
          <p:nvPr>
            <p:ph type="pic" idx="2"/>
          </p:nvPr>
        </p:nvSpPr>
        <p:spPr>
          <a:xfrm>
            <a:off x="0" y="0"/>
            <a:ext cx="12192000" cy="6858000"/>
          </a:xfrm>
          <a:prstGeom prst="rect">
            <a:avLst/>
          </a:prstGeom>
          <a:solidFill>
            <a:srgbClr val="F2F2F2"/>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31"/>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g27884b107a2_2_166"/>
          <p:cNvSpPr txBox="1">
            <a:spLocks noGrp="1"/>
          </p:cNvSpPr>
          <p:nvPr>
            <p:ph type="title"/>
          </p:nvPr>
        </p:nvSpPr>
        <p:spPr>
          <a:xfrm>
            <a:off x="415600" y="593367"/>
            <a:ext cx="11360700" cy="763500"/>
          </a:xfrm>
          <a:prstGeom prst="rect">
            <a:avLst/>
          </a:prstGeom>
          <a:noFill/>
          <a:ln>
            <a:noFill/>
          </a:ln>
        </p:spPr>
        <p:txBody>
          <a:bodyPr spcFirstLastPara="1" wrap="square" lIns="91425" tIns="91425" rIns="91425" bIns="91425" anchor="t" anchorCtr="0">
            <a:normAutofit/>
          </a:bodyPr>
          <a:lstStyle>
            <a:lvl1pPr marR="0" lvl="0" algn="l" rtl="0">
              <a:lnSpc>
                <a:spcPct val="90000"/>
              </a:lnSpc>
              <a:spcBef>
                <a:spcPts val="0"/>
              </a:spcBef>
              <a:spcAft>
                <a:spcPts val="0"/>
              </a:spcAft>
              <a:buClr>
                <a:schemeClr val="dk1"/>
              </a:buClr>
              <a:buSzPts val="28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1pPr>
            <a:lvl2pPr marR="0" lvl="1"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4" name="Google Shape;34;g27884b107a2_2_166"/>
          <p:cNvSpPr txBox="1">
            <a:spLocks noGrp="1"/>
          </p:cNvSpPr>
          <p:nvPr>
            <p:ph type="body" idx="1"/>
          </p:nvPr>
        </p:nvSpPr>
        <p:spPr>
          <a:xfrm>
            <a:off x="415600" y="1536633"/>
            <a:ext cx="113607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20000"/>
              </a:lnSpc>
              <a:spcBef>
                <a:spcPts val="0"/>
              </a:spcBef>
              <a:spcAft>
                <a:spcPts val="0"/>
              </a:spcAft>
              <a:buClr>
                <a:schemeClr val="dk1"/>
              </a:buClr>
              <a:buSzPts val="1800"/>
              <a:buFont typeface="Arial" panose="020B0604020202020204"/>
              <a:buChar char="●"/>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1pPr>
            <a:lvl2pPr marL="914400" marR="0" lvl="1" indent="-317500" algn="l" rtl="0">
              <a:lnSpc>
                <a:spcPct val="120000"/>
              </a:lnSpc>
              <a:spcBef>
                <a:spcPts val="0"/>
              </a:spcBef>
              <a:spcAft>
                <a:spcPts val="0"/>
              </a:spcAft>
              <a:buClr>
                <a:schemeClr val="dk1"/>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20000"/>
              </a:lnSpc>
              <a:spcBef>
                <a:spcPts val="0"/>
              </a:spcBef>
              <a:spcAft>
                <a:spcPts val="0"/>
              </a:spcAft>
              <a:buClr>
                <a:schemeClr val="dk1"/>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20000"/>
              </a:lnSpc>
              <a:spcBef>
                <a:spcPts val="0"/>
              </a:spcBef>
              <a:spcAft>
                <a:spcPts val="0"/>
              </a:spcAft>
              <a:buClr>
                <a:schemeClr val="dk1"/>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20000"/>
              </a:lnSpc>
              <a:spcBef>
                <a:spcPts val="0"/>
              </a:spcBef>
              <a:spcAft>
                <a:spcPts val="0"/>
              </a:spcAft>
              <a:buClr>
                <a:schemeClr val="dk1"/>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17500" algn="l" rtl="0">
              <a:lnSpc>
                <a:spcPct val="90000"/>
              </a:lnSpc>
              <a:spcBef>
                <a:spcPts val="0"/>
              </a:spcBef>
              <a:spcAft>
                <a:spcPts val="0"/>
              </a:spcAft>
              <a:buClr>
                <a:schemeClr val="dk1"/>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17500" algn="l" rtl="0">
              <a:lnSpc>
                <a:spcPct val="90000"/>
              </a:lnSpc>
              <a:spcBef>
                <a:spcPts val="0"/>
              </a:spcBef>
              <a:spcAft>
                <a:spcPts val="0"/>
              </a:spcAft>
              <a:buClr>
                <a:schemeClr val="dk1"/>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17500" algn="l" rtl="0">
              <a:lnSpc>
                <a:spcPct val="90000"/>
              </a:lnSpc>
              <a:spcBef>
                <a:spcPts val="0"/>
              </a:spcBef>
              <a:spcAft>
                <a:spcPts val="0"/>
              </a:spcAft>
              <a:buClr>
                <a:schemeClr val="dk1"/>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17500" algn="l" rtl="0">
              <a:lnSpc>
                <a:spcPct val="90000"/>
              </a:lnSpc>
              <a:spcBef>
                <a:spcPts val="0"/>
              </a:spcBef>
              <a:spcAft>
                <a:spcPts val="0"/>
              </a:spcAft>
              <a:buClr>
                <a:schemeClr val="dk1"/>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35" name="Google Shape;35;g27884b107a2_2_166"/>
          <p:cNvSpPr txBox="1">
            <a:spLocks noGrp="1"/>
          </p:cNvSpPr>
          <p:nvPr>
            <p:ph type="sldNum" idx="12"/>
          </p:nvPr>
        </p:nvSpPr>
        <p:spPr>
          <a:xfrm>
            <a:off x="11296611" y="6217623"/>
            <a:ext cx="731700" cy="5247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chemeClr val="dk1"/>
              </a:buClr>
              <a:buSzPts val="900"/>
              <a:buFont typeface="Arial" panose="020B0604020202020204"/>
              <a:buNone/>
              <a:defRPr sz="900" b="0" i="0" u="none" strike="noStrike" cap="none">
                <a:solidFill>
                  <a:schemeClr val="dk1"/>
                </a:solidFill>
                <a:latin typeface="Aharoni" panose="02010803020104030203"/>
                <a:ea typeface="Aharoni" panose="02010803020104030203"/>
                <a:cs typeface="Aharoni" panose="02010803020104030203"/>
                <a:sym typeface="Aharoni" panose="02010803020104030203"/>
              </a:defRPr>
            </a:lvl1pPr>
            <a:lvl2pPr marL="0" marR="0" lvl="1" indent="0" algn="r" rtl="0">
              <a:lnSpc>
                <a:spcPct val="100000"/>
              </a:lnSpc>
              <a:spcBef>
                <a:spcPts val="0"/>
              </a:spcBef>
              <a:spcAft>
                <a:spcPts val="0"/>
              </a:spcAft>
              <a:buClr>
                <a:schemeClr val="dk1"/>
              </a:buClr>
              <a:buSzPts val="900"/>
              <a:buFont typeface="Arial" panose="020B0604020202020204"/>
              <a:buNone/>
              <a:defRPr sz="900" b="0" i="0" u="none" strike="noStrike" cap="none">
                <a:solidFill>
                  <a:schemeClr val="dk1"/>
                </a:solidFill>
                <a:latin typeface="Aharoni" panose="02010803020104030203"/>
                <a:ea typeface="Aharoni" panose="02010803020104030203"/>
                <a:cs typeface="Aharoni" panose="02010803020104030203"/>
                <a:sym typeface="Aharoni" panose="02010803020104030203"/>
              </a:defRPr>
            </a:lvl2pPr>
            <a:lvl3pPr marL="0" marR="0" lvl="2" indent="0" algn="r" rtl="0">
              <a:lnSpc>
                <a:spcPct val="100000"/>
              </a:lnSpc>
              <a:spcBef>
                <a:spcPts val="0"/>
              </a:spcBef>
              <a:spcAft>
                <a:spcPts val="0"/>
              </a:spcAft>
              <a:buClr>
                <a:schemeClr val="dk1"/>
              </a:buClr>
              <a:buSzPts val="900"/>
              <a:buFont typeface="Arial" panose="020B0604020202020204"/>
              <a:buNone/>
              <a:defRPr sz="900" b="0" i="0" u="none" strike="noStrike" cap="none">
                <a:solidFill>
                  <a:schemeClr val="dk1"/>
                </a:solidFill>
                <a:latin typeface="Aharoni" panose="02010803020104030203"/>
                <a:ea typeface="Aharoni" panose="02010803020104030203"/>
                <a:cs typeface="Aharoni" panose="02010803020104030203"/>
                <a:sym typeface="Aharoni" panose="02010803020104030203"/>
              </a:defRPr>
            </a:lvl3pPr>
            <a:lvl4pPr marL="0" marR="0" lvl="3" indent="0" algn="r" rtl="0">
              <a:lnSpc>
                <a:spcPct val="100000"/>
              </a:lnSpc>
              <a:spcBef>
                <a:spcPts val="0"/>
              </a:spcBef>
              <a:spcAft>
                <a:spcPts val="0"/>
              </a:spcAft>
              <a:buClr>
                <a:schemeClr val="dk1"/>
              </a:buClr>
              <a:buSzPts val="900"/>
              <a:buFont typeface="Arial" panose="020B0604020202020204"/>
              <a:buNone/>
              <a:defRPr sz="900" b="0" i="0" u="none" strike="noStrike" cap="none">
                <a:solidFill>
                  <a:schemeClr val="dk1"/>
                </a:solidFill>
                <a:latin typeface="Aharoni" panose="02010803020104030203"/>
                <a:ea typeface="Aharoni" panose="02010803020104030203"/>
                <a:cs typeface="Aharoni" panose="02010803020104030203"/>
                <a:sym typeface="Aharoni" panose="02010803020104030203"/>
              </a:defRPr>
            </a:lvl4pPr>
            <a:lvl5pPr marL="0" marR="0" lvl="4" indent="0" algn="r" rtl="0">
              <a:lnSpc>
                <a:spcPct val="100000"/>
              </a:lnSpc>
              <a:spcBef>
                <a:spcPts val="0"/>
              </a:spcBef>
              <a:spcAft>
                <a:spcPts val="0"/>
              </a:spcAft>
              <a:buClr>
                <a:schemeClr val="dk1"/>
              </a:buClr>
              <a:buSzPts val="900"/>
              <a:buFont typeface="Arial" panose="020B0604020202020204"/>
              <a:buNone/>
              <a:defRPr sz="900" b="0" i="0" u="none" strike="noStrike" cap="none">
                <a:solidFill>
                  <a:schemeClr val="dk1"/>
                </a:solidFill>
                <a:latin typeface="Aharoni" panose="02010803020104030203"/>
                <a:ea typeface="Aharoni" panose="02010803020104030203"/>
                <a:cs typeface="Aharoni" panose="02010803020104030203"/>
                <a:sym typeface="Aharoni" panose="02010803020104030203"/>
              </a:defRPr>
            </a:lvl5pPr>
            <a:lvl6pPr marL="0" marR="0" lvl="5" indent="0" algn="r" rtl="0">
              <a:lnSpc>
                <a:spcPct val="100000"/>
              </a:lnSpc>
              <a:spcBef>
                <a:spcPts val="0"/>
              </a:spcBef>
              <a:spcAft>
                <a:spcPts val="0"/>
              </a:spcAft>
              <a:buClr>
                <a:schemeClr val="dk1"/>
              </a:buClr>
              <a:buSzPts val="900"/>
              <a:buFont typeface="Arial" panose="020B0604020202020204"/>
              <a:buNone/>
              <a:defRPr sz="900" b="0" i="0" u="none" strike="noStrike" cap="none">
                <a:solidFill>
                  <a:schemeClr val="dk1"/>
                </a:solidFill>
                <a:latin typeface="Aharoni" panose="02010803020104030203"/>
                <a:ea typeface="Aharoni" panose="02010803020104030203"/>
                <a:cs typeface="Aharoni" panose="02010803020104030203"/>
                <a:sym typeface="Aharoni" panose="02010803020104030203"/>
              </a:defRPr>
            </a:lvl6pPr>
            <a:lvl7pPr marL="0" marR="0" lvl="6" indent="0" algn="r" rtl="0">
              <a:lnSpc>
                <a:spcPct val="100000"/>
              </a:lnSpc>
              <a:spcBef>
                <a:spcPts val="0"/>
              </a:spcBef>
              <a:spcAft>
                <a:spcPts val="0"/>
              </a:spcAft>
              <a:buClr>
                <a:schemeClr val="dk1"/>
              </a:buClr>
              <a:buSzPts val="900"/>
              <a:buFont typeface="Arial" panose="020B0604020202020204"/>
              <a:buNone/>
              <a:defRPr sz="900" b="0" i="0" u="none" strike="noStrike" cap="none">
                <a:solidFill>
                  <a:schemeClr val="dk1"/>
                </a:solidFill>
                <a:latin typeface="Aharoni" panose="02010803020104030203"/>
                <a:ea typeface="Aharoni" panose="02010803020104030203"/>
                <a:cs typeface="Aharoni" panose="02010803020104030203"/>
                <a:sym typeface="Aharoni" panose="02010803020104030203"/>
              </a:defRPr>
            </a:lvl7pPr>
            <a:lvl8pPr marL="0" marR="0" lvl="7" indent="0" algn="r" rtl="0">
              <a:lnSpc>
                <a:spcPct val="100000"/>
              </a:lnSpc>
              <a:spcBef>
                <a:spcPts val="0"/>
              </a:spcBef>
              <a:spcAft>
                <a:spcPts val="0"/>
              </a:spcAft>
              <a:buClr>
                <a:schemeClr val="dk1"/>
              </a:buClr>
              <a:buSzPts val="900"/>
              <a:buFont typeface="Arial" panose="020B0604020202020204"/>
              <a:buNone/>
              <a:defRPr sz="900" b="0" i="0" u="none" strike="noStrike" cap="none">
                <a:solidFill>
                  <a:schemeClr val="dk1"/>
                </a:solidFill>
                <a:latin typeface="Aharoni" panose="02010803020104030203"/>
                <a:ea typeface="Aharoni" panose="02010803020104030203"/>
                <a:cs typeface="Aharoni" panose="02010803020104030203"/>
                <a:sym typeface="Aharoni" panose="02010803020104030203"/>
              </a:defRPr>
            </a:lvl8pPr>
            <a:lvl9pPr marL="0" marR="0" lvl="8" indent="0" algn="r" rtl="0">
              <a:lnSpc>
                <a:spcPct val="100000"/>
              </a:lnSpc>
              <a:spcBef>
                <a:spcPts val="0"/>
              </a:spcBef>
              <a:spcAft>
                <a:spcPts val="0"/>
              </a:spcAft>
              <a:buClr>
                <a:schemeClr val="dk1"/>
              </a:buClr>
              <a:buSzPts val="900"/>
              <a:buFont typeface="Arial" panose="020B0604020202020204"/>
              <a:buNone/>
              <a:defRPr sz="900" b="0" i="0" u="none" strike="noStrike" cap="none">
                <a:solidFill>
                  <a:schemeClr val="dk1"/>
                </a:solidFill>
                <a:latin typeface="Aharoni" panose="02010803020104030203"/>
                <a:ea typeface="Aharoni" panose="02010803020104030203"/>
                <a:cs typeface="Aharoni" panose="02010803020104030203"/>
                <a:sym typeface="Aharoni" panose="02010803020104030203"/>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6"/>
        <p:cNvGrpSpPr/>
        <p:nvPr/>
      </p:nvGrpSpPr>
      <p:grpSpPr>
        <a:xfrm>
          <a:off x="0" y="0"/>
          <a:ext cx="0" cy="0"/>
          <a:chOff x="0" y="0"/>
          <a:chExt cx="0" cy="0"/>
        </a:xfrm>
      </p:grpSpPr>
      <p:sp>
        <p:nvSpPr>
          <p:cNvPr id="37" name="Google Shape;37;g27884b107a2_0_178"/>
          <p:cNvSpPr>
            <a:spLocks noGrp="1"/>
          </p:cNvSpPr>
          <p:nvPr>
            <p:ph type="pic" idx="2"/>
          </p:nvPr>
        </p:nvSpPr>
        <p:spPr>
          <a:xfrm>
            <a:off x="1055687" y="1268413"/>
            <a:ext cx="4319700" cy="5040300"/>
          </a:xfrm>
          <a:prstGeom prst="rect">
            <a:avLst/>
          </a:prstGeom>
          <a:solidFill>
            <a:srgbClr val="F2F2F2"/>
          </a:solid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38"/>
        <p:cNvGrpSpPr/>
        <p:nvPr/>
      </p:nvGrpSpPr>
      <p:grpSpPr>
        <a:xfrm>
          <a:off x="0" y="0"/>
          <a:ext cx="0" cy="0"/>
          <a:chOff x="0" y="0"/>
          <a:chExt cx="0" cy="0"/>
        </a:xfrm>
      </p:grpSpPr>
      <p:sp>
        <p:nvSpPr>
          <p:cNvPr id="39" name="Google Shape;39;p85"/>
          <p:cNvSpPr/>
          <p:nvPr/>
        </p:nvSpPr>
        <p:spPr>
          <a:xfrm>
            <a:off x="6096000" y="3753134"/>
            <a:ext cx="6096000" cy="2555591"/>
          </a:xfrm>
          <a:prstGeom prst="rect">
            <a:avLst/>
          </a:prstGeom>
          <a:gradFill>
            <a:gsLst>
              <a:gs pos="0">
                <a:schemeClr val="accent2"/>
              </a:gs>
              <a:gs pos="96000">
                <a:srgbClr val="EA641A"/>
              </a:gs>
              <a:gs pos="100000">
                <a:srgbClr val="EA641A"/>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Plus Jakarta Sans"/>
              <a:ea typeface="Plus Jakarta Sans"/>
              <a:cs typeface="Plus Jakarta Sans"/>
              <a:sym typeface="Plus Jakarta Sans"/>
            </a:endParaRPr>
          </a:p>
        </p:txBody>
      </p:sp>
      <p:sp>
        <p:nvSpPr>
          <p:cNvPr id="40" name="Google Shape;40;p85"/>
          <p:cNvSpPr>
            <a:spLocks noGrp="1"/>
          </p:cNvSpPr>
          <p:nvPr>
            <p:ph type="pic" idx="2"/>
          </p:nvPr>
        </p:nvSpPr>
        <p:spPr>
          <a:xfrm>
            <a:off x="6816725" y="1268413"/>
            <a:ext cx="2381023" cy="2976935"/>
          </a:xfrm>
          <a:prstGeom prst="rect">
            <a:avLst/>
          </a:prstGeom>
          <a:solidFill>
            <a:srgbClr val="F2F2F2"/>
          </a:solidFill>
          <a:ln>
            <a:noFill/>
          </a:ln>
        </p:spPr>
      </p:sp>
      <p:sp>
        <p:nvSpPr>
          <p:cNvPr id="41" name="Google Shape;41;p85"/>
          <p:cNvSpPr>
            <a:spLocks noGrp="1"/>
          </p:cNvSpPr>
          <p:nvPr>
            <p:ph type="pic" idx="3"/>
          </p:nvPr>
        </p:nvSpPr>
        <p:spPr>
          <a:xfrm>
            <a:off x="9476015" y="1268413"/>
            <a:ext cx="2381023" cy="2976935"/>
          </a:xfrm>
          <a:prstGeom prst="rect">
            <a:avLst/>
          </a:prstGeom>
          <a:solidFill>
            <a:srgbClr val="F2F2F2"/>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
        <p:cNvGrpSpPr/>
        <p:nvPr/>
      </p:nvGrpSpPr>
      <p:grpSpPr>
        <a:xfrm>
          <a:off x="0" y="0"/>
          <a:ext cx="0" cy="0"/>
          <a:chOff x="0" y="0"/>
          <a:chExt cx="0" cy="0"/>
        </a:xfrm>
      </p:grpSpPr>
      <p:sp>
        <p:nvSpPr>
          <p:cNvPr id="43" name="Google Shape;43;g27884b107a2_0_115"/>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marR="0" lvl="0" algn="ctr" rtl="0">
              <a:lnSpc>
                <a:spcPct val="90000"/>
              </a:lnSpc>
              <a:spcBef>
                <a:spcPts val="0"/>
              </a:spcBef>
              <a:spcAft>
                <a:spcPts val="0"/>
              </a:spcAft>
              <a:buClr>
                <a:schemeClr val="dk1"/>
              </a:buClr>
              <a:buSzPts val="6000"/>
              <a:buFont typeface="Calibri" panose="020F0502020204030204"/>
              <a:buChar char="●"/>
              <a:defRPr sz="60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4" name="Google Shape;44;g27884b107a2_0_115"/>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5" name="Google Shape;45;g27884b107a2_0_11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6" name="Google Shape;46;g27884b107a2_0_11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1pPr>
            <a:lvl2pPr marR="0" lvl="1"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47" name="Google Shape;47;g27884b107a2_0_11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1pPr>
            <a:lvl2pPr marL="0" marR="0" lvl="1" indent="0" algn="r"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2pPr>
            <a:lvl3pPr marL="0" marR="0" lvl="2" indent="0" algn="r"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3pPr>
            <a:lvl4pPr marL="0" marR="0" lvl="3" indent="0" algn="r"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4pPr>
            <a:lvl5pPr marL="0" marR="0" lvl="4" indent="0" algn="r"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5pPr>
            <a:lvl6pPr marL="0" marR="0" lvl="5" indent="0" algn="r"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6pPr>
            <a:lvl7pPr marL="0" marR="0" lvl="6" indent="0" algn="r"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7pPr>
            <a:lvl8pPr marL="0" marR="0" lvl="7" indent="0" algn="r"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8pPr>
            <a:lvl9pPr marL="0" marR="0" lvl="8" indent="0" algn="r" rtl="0">
              <a:lnSpc>
                <a:spcPct val="100000"/>
              </a:lnSpc>
              <a:spcBef>
                <a:spcPts val="0"/>
              </a:spcBef>
              <a:spcAft>
                <a:spcPts val="0"/>
              </a:spcAft>
              <a:buClr>
                <a:srgbClr val="000000"/>
              </a:buClr>
              <a:buSzPts val="1400"/>
              <a:buFont typeface="Arial" panose="020B0604020202020204"/>
              <a:buNone/>
              <a:def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E0C1"/>
        </a:solidFill>
        <a:effectLst/>
      </p:bgPr>
    </p:bg>
    <p:spTree>
      <p:nvGrpSpPr>
        <p:cNvPr id="1" name="Shape 9"/>
        <p:cNvGrpSpPr/>
        <p:nvPr/>
      </p:nvGrpSpPr>
      <p:grpSpPr>
        <a:xfrm>
          <a:off x="0" y="0"/>
          <a:ext cx="0" cy="0"/>
          <a:chOff x="0" y="0"/>
          <a:chExt cx="0" cy="0"/>
        </a:xfrm>
      </p:grpSpPr>
      <p:sp>
        <p:nvSpPr>
          <p:cNvPr id="10" name="Google Shape;10;p64"/>
          <p:cNvSpPr txBox="1"/>
          <p:nvPr/>
        </p:nvSpPr>
        <p:spPr>
          <a:xfrm>
            <a:off x="434411" y="6230138"/>
            <a:ext cx="478980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800"/>
              <a:buFont typeface="Open Sans" panose="020B0606030504020204"/>
              <a:buNone/>
            </a:pPr>
            <a:r>
              <a:rPr lang="en-US" sz="1800" b="0" i="0" u="none" strike="noStrike" cap="none">
                <a:solidFill>
                  <a:srgbClr val="7F7F7F"/>
                </a:solidFill>
                <a:latin typeface="Open Sans" panose="020B0606030504020204"/>
                <a:ea typeface="Open Sans" panose="020B0606030504020204"/>
                <a:cs typeface="Open Sans" panose="020B0606030504020204"/>
                <a:sym typeface="Open Sans" panose="020B0606030504020204"/>
              </a:rPr>
              <a:t>Dept EECE, GST Bengaluru</a:t>
            </a:r>
            <a:endParaRPr sz="1800" b="0" i="0" u="none" strike="noStrike" cap="none">
              <a:solidFill>
                <a:srgbClr val="7F7F7F"/>
              </a:solidFill>
              <a:latin typeface="Open Sans" panose="020B0606030504020204"/>
              <a:ea typeface="Open Sans" panose="020B0606030504020204"/>
              <a:cs typeface="Open Sans" panose="020B0606030504020204"/>
              <a:sym typeface="Open Sans" panose="020B0606030504020204"/>
            </a:endParaRPr>
          </a:p>
        </p:txBody>
      </p:sp>
      <p:pic>
        <p:nvPicPr>
          <p:cNvPr id="11" name="Google Shape;11;p64"/>
          <p:cNvPicPr preferRelativeResize="0"/>
          <p:nvPr userDrawn="1"/>
        </p:nvPicPr>
        <p:blipFill rotWithShape="1">
          <a:blip r:embed="rId10"/>
          <a:srcRect/>
          <a:stretch>
            <a:fillRect/>
          </a:stretch>
        </p:blipFill>
        <p:spPr>
          <a:xfrm>
            <a:off x="10545066" y="6107763"/>
            <a:ext cx="1432859" cy="61408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4.xml"/><Relationship Id="rId4" Type="http://schemas.openxmlformats.org/officeDocument/2006/relationships/image" Target="../media/image1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hyperlink" Target="https://www.researchgate.net/profile/Vijay-Gokul?_tp=eyJjb250ZXh0Ijp7ImZpcnN0UGFnZSI6InB1YmxpY2F0aW9uIiwicGFnZSI6InB1YmxpY2F0aW9uIn19" TargetMode="External"/><Relationship Id="rId2" Type="http://schemas.openxmlformats.org/officeDocument/2006/relationships/slideLayout" Target="../slideLayouts/slideLayout8.xml"/><Relationship Id="rId1" Type="http://schemas.openxmlformats.org/officeDocument/2006/relationships/tags" Target="../tags/tag2.xml"/><Relationship Id="rId4" Type="http://schemas.openxmlformats.org/officeDocument/2006/relationships/hyperlink" Target="https://www.researchgate.net/scientific-contributions/M-Suba-Lakshmi-2175793653?_tp=eyJjb250ZXh0Ijp7ImZpcnN0UGFnZSI6InB1YmxpY2F0aW9uIiwicGFnZSI6InB1YmxpY2F0aW9uIn19"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4294967295"/>
          </p:nvPr>
        </p:nvSpPr>
        <p:spPr>
          <a:xfrm>
            <a:off x="11460163" y="6218238"/>
            <a:ext cx="731837" cy="523875"/>
          </a:xfrm>
          <a:prstGeom prst="rect">
            <a:avLst/>
          </a:prstGeom>
        </p:spPr>
        <p:txBody>
          <a:bodyPr/>
          <a:lstStyle/>
          <a:p>
            <a:pPr marL="0" lvl="0" indent="0" algn="r" rtl="0">
              <a:spcBef>
                <a:spcPts val="0"/>
              </a:spcBef>
              <a:spcAft>
                <a:spcPts val="0"/>
              </a:spcAft>
              <a:buNone/>
            </a:pPr>
            <a:fld id="{00000000-1234-1234-1234-123412341234}" type="slidenum">
              <a:rPr lang="en-US" smtClean="0"/>
              <a:t>1</a:t>
            </a:fld>
            <a:endParaRPr lang="en-US"/>
          </a:p>
        </p:txBody>
      </p:sp>
      <p:pic>
        <p:nvPicPr>
          <p:cNvPr id="5" name="Google Shape;87;p1"/>
          <p:cNvPicPr preferRelativeResize="0"/>
          <p:nvPr/>
        </p:nvPicPr>
        <p:blipFill rotWithShape="1">
          <a:blip r:embed="rId2">
            <a:alphaModFix amt="20000"/>
          </a:blip>
          <a:srcRect l="1514" r="2310" b="19493"/>
          <a:stretch>
            <a:fillRect/>
          </a:stretch>
        </p:blipFill>
        <p:spPr>
          <a:xfrm>
            <a:off x="-1235" y="7409"/>
            <a:ext cx="12193235" cy="6734914"/>
          </a:xfrm>
          <a:prstGeom prst="rect">
            <a:avLst/>
          </a:prstGeom>
          <a:noFill/>
          <a:ln>
            <a:noFill/>
          </a:ln>
        </p:spPr>
      </p:pic>
      <p:sp>
        <p:nvSpPr>
          <p:cNvPr id="6" name="Google Shape;88;p1"/>
          <p:cNvSpPr txBox="1"/>
          <p:nvPr/>
        </p:nvSpPr>
        <p:spPr>
          <a:xfrm>
            <a:off x="2904067" y="3157752"/>
            <a:ext cx="6383867"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i="0" u="none" strike="noStrike" cap="none" dirty="0">
                <a:solidFill>
                  <a:srgbClr val="007069"/>
                </a:solidFill>
                <a:latin typeface="Open Sans" panose="020B0606030504020204"/>
                <a:ea typeface="Open Sans" panose="020B0606030504020204"/>
                <a:cs typeface="Open Sans" panose="020B0606030504020204"/>
                <a:sym typeface="Open Sans" panose="020B0606030504020204"/>
              </a:rPr>
              <a:t>GITAM (Deemed-to-be) University</a:t>
            </a:r>
            <a:endParaRPr lang="en-US" sz="2800" dirty="0"/>
          </a:p>
        </p:txBody>
      </p:sp>
      <p:sp>
        <p:nvSpPr>
          <p:cNvPr id="11" name="Google Shape;93;p1"/>
          <p:cNvSpPr/>
          <p:nvPr/>
        </p:nvSpPr>
        <p:spPr>
          <a:xfrm>
            <a:off x="3060700" y="6148918"/>
            <a:ext cx="60960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panose="020B0604020202020204"/>
              <a:buNone/>
            </a:pPr>
            <a:r>
              <a:rPr lang="en-US" sz="1200" b="0" i="0" u="none" strike="noStrike" cap="none" dirty="0">
                <a:solidFill>
                  <a:srgbClr val="7F7F7F"/>
                </a:solidFill>
                <a:latin typeface="Montserrat Medium" panose="00000600000000000000"/>
                <a:ea typeface="Montserrat Medium" panose="00000600000000000000"/>
                <a:cs typeface="Montserrat Medium" panose="00000600000000000000"/>
                <a:sym typeface="Montserrat Medium" panose="00000600000000000000"/>
              </a:rPr>
              <a:t>www.gitam.edu</a:t>
            </a:r>
            <a:endParaRPr sz="1200" b="0" i="0" u="none" strike="noStrike" cap="none" dirty="0">
              <a:solidFill>
                <a:srgbClr val="7F7F7F"/>
              </a:solidFill>
              <a:latin typeface="Montserrat Medium" panose="00000600000000000000"/>
              <a:ea typeface="Montserrat Medium" panose="00000600000000000000"/>
              <a:cs typeface="Montserrat Medium" panose="00000600000000000000"/>
              <a:sym typeface="Montserrat Medium" panose="00000600000000000000"/>
            </a:endParaRPr>
          </a:p>
        </p:txBody>
      </p:sp>
      <p:grpSp>
        <p:nvGrpSpPr>
          <p:cNvPr id="12" name="Google Shape;94;p1"/>
          <p:cNvGrpSpPr/>
          <p:nvPr/>
        </p:nvGrpSpPr>
        <p:grpSpPr>
          <a:xfrm rot="2700000">
            <a:off x="5984712" y="5183993"/>
            <a:ext cx="231043" cy="225933"/>
            <a:chOff x="11087593" y="13905"/>
            <a:chExt cx="1085533" cy="1061509"/>
          </a:xfrm>
        </p:grpSpPr>
        <p:sp>
          <p:nvSpPr>
            <p:cNvPr id="13" name="Google Shape;95;p1"/>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4" name="Google Shape;96;p1"/>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sp>
        <p:nvSpPr>
          <p:cNvPr id="16" name="Google Shape;104;p1"/>
          <p:cNvSpPr/>
          <p:nvPr/>
        </p:nvSpPr>
        <p:spPr>
          <a:xfrm>
            <a:off x="2904067" y="4430594"/>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US" sz="1800" b="1" i="0" u="none" strike="noStrike" cap="none" dirty="0">
                <a:solidFill>
                  <a:schemeClr val="dk1"/>
                </a:solidFill>
                <a:latin typeface="Montserrat Medium" panose="00000600000000000000"/>
                <a:ea typeface="Montserrat Medium" panose="00000600000000000000"/>
                <a:cs typeface="Montserrat Medium" panose="00000600000000000000"/>
                <a:sym typeface="Montserrat Medium" panose="00000600000000000000"/>
              </a:rPr>
              <a:t>Department of Electrical Electronics and Communication Engineering</a:t>
            </a:r>
            <a:endParaRPr sz="1800" b="1"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
        <p:nvSpPr>
          <p:cNvPr id="17" name="Google Shape;105;p1"/>
          <p:cNvSpPr/>
          <p:nvPr/>
        </p:nvSpPr>
        <p:spPr>
          <a:xfrm>
            <a:off x="9156700" y="5791918"/>
            <a:ext cx="2926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9" name="Google Shape;111;p1"/>
          <p:cNvSpPr/>
          <p:nvPr/>
        </p:nvSpPr>
        <p:spPr>
          <a:xfrm>
            <a:off x="133985" y="4504690"/>
            <a:ext cx="3639820" cy="1169511"/>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panose="020B0604020202020204"/>
              <a:buNone/>
            </a:pPr>
            <a:r>
              <a:rPr lang="en-US" sz="1400" b="1" i="0" u="none" strike="noStrike" cap="none" dirty="0">
                <a:solidFill>
                  <a:schemeClr val="dk1"/>
                </a:solidFill>
                <a:latin typeface="Montserrat Medium" panose="00000600000000000000"/>
                <a:ea typeface="Montserrat Medium" panose="00000600000000000000"/>
                <a:cs typeface="Montserrat Medium" panose="00000600000000000000"/>
                <a:sym typeface="Montserrat Medium" panose="00000600000000000000"/>
              </a:rPr>
              <a:t>Project Team: </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b="1" dirty="0">
                <a:solidFill>
                  <a:schemeClr val="dk1"/>
                </a:solidFill>
                <a:latin typeface="Montserrat Medium" panose="00000600000000000000"/>
                <a:sym typeface="Montserrat Medium" panose="00000600000000000000"/>
              </a:rPr>
              <a:t>P.A.SRUTHI</a:t>
            </a:r>
            <a:r>
              <a:rPr lang="en-US" sz="1400" b="1" i="0" u="none" strike="noStrike" cap="none" dirty="0">
                <a:solidFill>
                  <a:schemeClr val="dk1"/>
                </a:solidFill>
                <a:latin typeface="Montserrat Medium" panose="00000600000000000000"/>
                <a:ea typeface="Arial" panose="020B0604020202020204"/>
                <a:cs typeface="Arial" panose="020B0604020202020204"/>
                <a:sym typeface="Montserrat Medium" panose="00000600000000000000"/>
              </a:rPr>
              <a:t>    (BU21EECE0100468)</a:t>
            </a:r>
            <a:endParaRPr lang="en-US" b="1" dirty="0">
              <a:solidFill>
                <a:schemeClr val="dk1"/>
              </a:solidFill>
              <a:latin typeface="Montserrat Medium" panose="00000600000000000000"/>
              <a:sym typeface="Montserrat Medium" panose="00000600000000000000"/>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b="1" dirty="0">
                <a:solidFill>
                  <a:schemeClr val="dk1"/>
                </a:solidFill>
                <a:latin typeface="Montserrat Medium" panose="00000600000000000000"/>
                <a:sym typeface="Montserrat Medium" panose="00000600000000000000"/>
              </a:rPr>
              <a:t>D.ASHABEE</a:t>
            </a:r>
            <a:r>
              <a:rPr lang="en-US" sz="1400" b="1" i="0" u="none" strike="noStrike" cap="none" dirty="0">
                <a:solidFill>
                  <a:schemeClr val="dk1"/>
                </a:solidFill>
                <a:latin typeface="Montserrat Medium" panose="00000600000000000000"/>
                <a:ea typeface="Arial" panose="020B0604020202020204"/>
                <a:cs typeface="Arial" panose="020B0604020202020204"/>
                <a:sym typeface="Montserrat Medium" panose="00000600000000000000"/>
              </a:rPr>
              <a:t>  (BU21EECE0100143)</a:t>
            </a:r>
            <a:endParaRPr lang="en-US" sz="1400" b="1" i="0" u="none" strike="noStrike" cap="none" dirty="0">
              <a:solidFill>
                <a:schemeClr val="dk1"/>
              </a:solidFill>
              <a:latin typeface="Arial" panose="020B0604020202020204"/>
              <a:ea typeface="Arial" panose="020B0604020202020204"/>
              <a:cs typeface="Arial" panose="020B0604020202020204"/>
              <a:sym typeface="Arial" panose="020B0604020202020204"/>
            </a:endParaRPr>
          </a:p>
          <a:p>
            <a:pPr marL="285750" indent="-285750" algn="ctr">
              <a:buSzPts val="1400"/>
              <a:buFont typeface="Arial" panose="020B0604020202020204" pitchFamily="34" charset="0"/>
              <a:buChar char="•"/>
            </a:pPr>
            <a:r>
              <a:rPr lang="en-US" sz="1400" b="1" i="0" u="none" strike="noStrike" cap="none" dirty="0">
                <a:solidFill>
                  <a:schemeClr val="dk1"/>
                </a:solidFill>
                <a:latin typeface="Montserrat Medium" panose="00000600000000000000"/>
                <a:ea typeface="Arial" panose="020B0604020202020204"/>
                <a:cs typeface="Arial" panose="020B0604020202020204"/>
                <a:sym typeface="Montserrat Medium" panose="00000600000000000000"/>
              </a:rPr>
              <a:t>G</a:t>
            </a:r>
            <a:r>
              <a:rPr lang="en-US" b="1" dirty="0">
                <a:solidFill>
                  <a:schemeClr val="dk1"/>
                </a:solidFill>
                <a:latin typeface="Montserrat Medium" panose="00000600000000000000"/>
                <a:sym typeface="Montserrat Medium" panose="00000600000000000000"/>
              </a:rPr>
              <a:t>.DHATHRI    </a:t>
            </a:r>
            <a:r>
              <a:rPr lang="en-US" sz="1400" b="1" i="0" u="none" strike="noStrike" cap="none" dirty="0">
                <a:solidFill>
                  <a:schemeClr val="dk1"/>
                </a:solidFill>
                <a:latin typeface="Montserrat Medium" panose="00000600000000000000"/>
                <a:ea typeface="Arial" panose="020B0604020202020204"/>
                <a:cs typeface="Arial" panose="020B0604020202020204"/>
                <a:sym typeface="Montserrat Medium" panose="00000600000000000000"/>
              </a:rPr>
              <a:t>(BU21EECE0100201)</a:t>
            </a:r>
            <a:endParaRPr lang="en-US" b="1" dirty="0">
              <a:solidFill>
                <a:schemeClr val="dk1"/>
              </a:solidFill>
              <a:latin typeface="Montserrat Medium" panose="00000600000000000000"/>
              <a:sym typeface="Montserrat Medium" panose="00000600000000000000"/>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endParaRPr sz="1400" b="1"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
        <p:nvSpPr>
          <p:cNvPr id="20" name="Google Shape;111;p1"/>
          <p:cNvSpPr/>
          <p:nvPr/>
        </p:nvSpPr>
        <p:spPr>
          <a:xfrm>
            <a:off x="9322056" y="5040405"/>
            <a:ext cx="2926946" cy="735965"/>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panose="020B0604020202020204"/>
              <a:buNone/>
            </a:pPr>
            <a:r>
              <a:rPr lang="en-US" sz="1400" b="1" i="0" u="none" strike="noStrike" cap="none" dirty="0">
                <a:solidFill>
                  <a:schemeClr val="dk1"/>
                </a:solidFill>
                <a:latin typeface="Montserrat Medium" panose="00000600000000000000"/>
                <a:ea typeface="Montserrat Medium" panose="00000600000000000000"/>
                <a:cs typeface="Montserrat Medium" panose="00000600000000000000"/>
                <a:sym typeface="Montserrat Medium" panose="00000600000000000000"/>
              </a:rPr>
              <a:t>Project Mentor: </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b="1" dirty="0">
                <a:effectLst/>
                <a:latin typeface="Arial" panose="020B0604020202020204" pitchFamily="34" charset="0"/>
                <a:sym typeface="+mn-ea"/>
              </a:rPr>
              <a:t>Dr. </a:t>
            </a:r>
            <a:r>
              <a:rPr lang="en-US" b="1" dirty="0" err="1">
                <a:effectLst/>
                <a:latin typeface="Arial" panose="020B0604020202020204" pitchFamily="34" charset="0"/>
                <a:sym typeface="+mn-ea"/>
              </a:rPr>
              <a:t>Akhilendra</a:t>
            </a:r>
            <a:r>
              <a:rPr lang="en-US" dirty="0">
                <a:effectLst/>
                <a:latin typeface="Arial" panose="020B0604020202020204" pitchFamily="34" charset="0"/>
                <a:sym typeface="+mn-ea"/>
              </a:rPr>
              <a:t> </a:t>
            </a:r>
            <a:r>
              <a:rPr lang="en-US" b="1" dirty="0">
                <a:effectLst/>
                <a:latin typeface="Arial" panose="020B0604020202020204" pitchFamily="34" charset="0"/>
                <a:sym typeface="+mn-ea"/>
              </a:rPr>
              <a:t>Pratap</a:t>
            </a:r>
            <a:r>
              <a:rPr lang="en-US" dirty="0">
                <a:effectLst/>
                <a:latin typeface="Arial" panose="020B0604020202020204" pitchFamily="34" charset="0"/>
                <a:sym typeface="+mn-ea"/>
              </a:rPr>
              <a:t> </a:t>
            </a:r>
            <a:r>
              <a:rPr lang="en-US" b="1" dirty="0">
                <a:effectLst/>
                <a:latin typeface="Arial" panose="020B0604020202020204" pitchFamily="34" charset="0"/>
                <a:sym typeface="+mn-ea"/>
              </a:rPr>
              <a:t>Singh</a:t>
            </a:r>
            <a:r>
              <a:rPr lang="en-US" sz="1400" b="1" i="0" u="none" strike="noStrike" cap="none" dirty="0">
                <a:solidFill>
                  <a:schemeClr val="dk1"/>
                </a:solidFill>
                <a:latin typeface="Montserrat Medium" panose="00000600000000000000"/>
                <a:ea typeface="Arial" panose="020B0604020202020204"/>
                <a:cs typeface="Arial" panose="020B0604020202020204"/>
                <a:sym typeface="Montserrat Medium" panose="00000600000000000000"/>
              </a:rPr>
              <a:t> </a:t>
            </a:r>
          </a:p>
          <a:p>
            <a:pPr marL="0" marR="0" lvl="0" indent="0" rtl="0">
              <a:lnSpc>
                <a:spcPct val="100000"/>
              </a:lnSpc>
              <a:spcBef>
                <a:spcPts val="0"/>
              </a:spcBef>
              <a:spcAft>
                <a:spcPts val="0"/>
              </a:spcAft>
              <a:buClr>
                <a:srgbClr val="000000"/>
              </a:buClr>
              <a:buSzPts val="1400"/>
              <a:buFont typeface="Arial" panose="020B0604020202020204"/>
              <a:buNone/>
            </a:pPr>
            <a:endParaRPr lang="en-US" sz="1400" b="1"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pic>
        <p:nvPicPr>
          <p:cNvPr id="21" name="Google Shape;67;p1"/>
          <p:cNvPicPr preferRelativeResize="0"/>
          <p:nvPr/>
        </p:nvPicPr>
        <p:blipFill rotWithShape="1">
          <a:blip r:embed="rId3"/>
          <a:srcRect/>
          <a:stretch>
            <a:fillRect/>
          </a:stretch>
        </p:blipFill>
        <p:spPr>
          <a:xfrm>
            <a:off x="4601352" y="1778687"/>
            <a:ext cx="2674631" cy="1245671"/>
          </a:xfrm>
          <a:prstGeom prst="rect">
            <a:avLst/>
          </a:prstGeom>
          <a:noFill/>
          <a:ln>
            <a:noFill/>
          </a:ln>
        </p:spPr>
      </p:pic>
      <p:sp>
        <p:nvSpPr>
          <p:cNvPr id="22" name="Google Shape;88;p1"/>
          <p:cNvSpPr txBox="1"/>
          <p:nvPr/>
        </p:nvSpPr>
        <p:spPr>
          <a:xfrm>
            <a:off x="0" y="264160"/>
            <a:ext cx="12083646" cy="113873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dirty="0">
                <a:solidFill>
                  <a:schemeClr val="dk1"/>
                </a:solidFill>
                <a:latin typeface="Poppins" panose="00000500000000000000"/>
                <a:ea typeface="Poppins" panose="00000500000000000000"/>
                <a:cs typeface="Poppins" panose="00000500000000000000"/>
                <a:sym typeface="Poppins" panose="00000500000000000000"/>
              </a:rPr>
              <a:t>D</a:t>
            </a:r>
            <a:r>
              <a:rPr lang="en-US" sz="2800" b="1" dirty="0">
                <a:solidFill>
                  <a:schemeClr val="dk1"/>
                </a:solidFill>
                <a:latin typeface="Poppins" panose="00000500000000000000"/>
                <a:ea typeface="Poppins" panose="00000500000000000000"/>
                <a:cs typeface="Poppins" panose="00000500000000000000"/>
                <a:sym typeface="Poppins" panose="00000500000000000000"/>
              </a:rPr>
              <a:t>esign of Metamaterial/</a:t>
            </a:r>
            <a:r>
              <a:rPr lang="en-US" sz="2800" b="1" dirty="0" err="1">
                <a:solidFill>
                  <a:schemeClr val="dk1"/>
                </a:solidFill>
                <a:latin typeface="Poppins" panose="00000500000000000000"/>
                <a:ea typeface="Poppins" panose="00000500000000000000"/>
                <a:cs typeface="Poppins" panose="00000500000000000000"/>
                <a:sym typeface="Poppins" panose="00000500000000000000"/>
              </a:rPr>
              <a:t>metasurface</a:t>
            </a:r>
            <a:r>
              <a:rPr lang="en-US" sz="2800" b="1" dirty="0">
                <a:solidFill>
                  <a:schemeClr val="dk1"/>
                </a:solidFill>
                <a:latin typeface="Poppins" panose="00000500000000000000"/>
                <a:ea typeface="Poppins" panose="00000500000000000000"/>
                <a:cs typeface="Poppins" panose="00000500000000000000"/>
                <a:sym typeface="Poppins" panose="00000500000000000000"/>
              </a:rPr>
              <a:t> based on efficient antenna for RF energy harvesting and wireless energy transmissi</a:t>
            </a:r>
            <a:r>
              <a:rPr lang="en-US" sz="3200" b="1" dirty="0">
                <a:solidFill>
                  <a:schemeClr val="dk1"/>
                </a:solidFill>
                <a:latin typeface="Poppins" panose="00000500000000000000"/>
                <a:ea typeface="Poppins" panose="00000500000000000000"/>
                <a:cs typeface="Poppins" panose="00000500000000000000"/>
                <a:sym typeface="Poppins" panose="00000500000000000000"/>
              </a:rPr>
              <a:t>on</a:t>
            </a:r>
            <a:endParaRPr lang="en-US" sz="100" dirty="0"/>
          </a:p>
        </p:txBody>
      </p:sp>
      <p:sp>
        <p:nvSpPr>
          <p:cNvPr id="23" name="Google Shape;88;p1"/>
          <p:cNvSpPr txBox="1"/>
          <p:nvPr/>
        </p:nvSpPr>
        <p:spPr>
          <a:xfrm>
            <a:off x="4106192" y="1220791"/>
            <a:ext cx="4005016" cy="40006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i="0" u="none" strike="noStrike" cap="none" dirty="0">
                <a:solidFill>
                  <a:srgbClr val="007069"/>
                </a:solidFill>
                <a:latin typeface="Open Sans" panose="020B0606030504020204"/>
                <a:ea typeface="Open Sans" panose="020B0606030504020204"/>
                <a:cs typeface="Open Sans" panose="020B0606030504020204"/>
                <a:sym typeface="Open Sans" panose="020B0606030504020204"/>
              </a:rPr>
              <a:t>Mid-Review 1/2/3</a:t>
            </a:r>
            <a:endParaRPr lang="en-US" sz="2000" dirty="0"/>
          </a:p>
        </p:txBody>
      </p:sp>
      <p:sp>
        <p:nvSpPr>
          <p:cNvPr id="25" name="Google Shape;120;p76"/>
          <p:cNvSpPr/>
          <p:nvPr/>
        </p:nvSpPr>
        <p:spPr>
          <a:xfrm>
            <a:off x="133754" y="3194604"/>
            <a:ext cx="2432050" cy="468792"/>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1800" b="1" i="0" u="none" strike="noStrike" cap="none" dirty="0">
                <a:solidFill>
                  <a:schemeClr val="lt1"/>
                </a:solidFill>
                <a:latin typeface="Verdana" panose="020B0604030504040204"/>
                <a:ea typeface="Verdana" panose="020B0604030504040204"/>
                <a:cs typeface="Verdana" panose="020B0604030504040204"/>
                <a:sym typeface="Verdana" panose="020B0604030504040204"/>
              </a:rPr>
              <a:t>AY 2021-25 </a:t>
            </a:r>
            <a:endParaRPr sz="900" b="1"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26" name="Google Shape;120;p76"/>
          <p:cNvSpPr/>
          <p:nvPr/>
        </p:nvSpPr>
        <p:spPr>
          <a:xfrm>
            <a:off x="9156701" y="2965412"/>
            <a:ext cx="2901546" cy="818907"/>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1800" b="1" i="0" u="none" strike="noStrike" cap="none" dirty="0">
                <a:solidFill>
                  <a:schemeClr val="lt1"/>
                </a:solidFill>
                <a:latin typeface="Verdana" panose="020B0604030504040204"/>
                <a:ea typeface="Verdana" panose="020B0604030504040204"/>
                <a:cs typeface="Verdana" panose="020B0604030504040204"/>
                <a:sym typeface="Verdana" panose="020B0604030504040204"/>
              </a:rPr>
              <a:t>Major Project</a:t>
            </a:r>
          </a:p>
          <a:p>
            <a:pPr marL="0" marR="0" lvl="0" indent="0" algn="ctr" rtl="0">
              <a:lnSpc>
                <a:spcPct val="100000"/>
              </a:lnSpc>
              <a:spcBef>
                <a:spcPts val="0"/>
              </a:spcBef>
              <a:spcAft>
                <a:spcPts val="0"/>
              </a:spcAft>
              <a:buClr>
                <a:srgbClr val="000000"/>
              </a:buClr>
              <a:buSzPts val="3600"/>
              <a:buFont typeface="Arial" panose="020B0604020202020204"/>
              <a:buNone/>
            </a:pPr>
            <a:r>
              <a:rPr lang="en-US" sz="1800" b="1" i="0" u="none" strike="noStrike" cap="none" dirty="0">
                <a:solidFill>
                  <a:schemeClr val="lt1"/>
                </a:solidFill>
                <a:latin typeface="Verdana" panose="020B0604030504040204"/>
                <a:ea typeface="Verdana" panose="020B0604030504040204"/>
                <a:cs typeface="Verdana" panose="020B0604030504040204"/>
                <a:sym typeface="Verdana" panose="020B0604030504040204"/>
              </a:rPr>
              <a:t>Project ID: c1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dirty="0"/>
          </a:p>
        </p:txBody>
      </p:sp>
      <p:sp>
        <p:nvSpPr>
          <p:cNvPr id="4"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rgbClr val="000000"/>
                </a:solidFill>
                <a:latin typeface="Montserrat" panose="00000500000000000000"/>
                <a:ea typeface="Montserrat" panose="00000500000000000000"/>
                <a:cs typeface="Montserrat" panose="00000500000000000000"/>
                <a:sym typeface="Montserrat" panose="00000500000000000000"/>
              </a:rPr>
              <a:t>Implementation and Results – Iteration 2 </a:t>
            </a:r>
            <a:endParaRPr lang="en-US"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13" name="AutoShape 8">
            <a:extLst>
              <a:ext uri="{FF2B5EF4-FFF2-40B4-BE49-F238E27FC236}">
                <a16:creationId xmlns:a16="http://schemas.microsoft.com/office/drawing/2014/main" id="{992C3854-1495-C5B5-FBC8-EB6D204E6C29}"/>
              </a:ext>
            </a:extLst>
          </p:cNvPr>
          <p:cNvSpPr>
            <a:spLocks noChangeAspect="1" noChangeArrowheads="1"/>
          </p:cNvSpPr>
          <p:nvPr/>
        </p:nvSpPr>
        <p:spPr bwMode="auto">
          <a:xfrm>
            <a:off x="5943600" y="2159000"/>
            <a:ext cx="1422400" cy="14224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4" name="Picture 13">
            <a:extLst>
              <a:ext uri="{FF2B5EF4-FFF2-40B4-BE49-F238E27FC236}">
                <a16:creationId xmlns:a16="http://schemas.microsoft.com/office/drawing/2014/main" id="{030013D4-5692-A340-CC4E-48767FC205FF}"/>
              </a:ext>
            </a:extLst>
          </p:cNvPr>
          <p:cNvPicPr>
            <a:picLocks noChangeAspect="1"/>
          </p:cNvPicPr>
          <p:nvPr/>
        </p:nvPicPr>
        <p:blipFill>
          <a:blip r:embed="rId2"/>
          <a:stretch>
            <a:fillRect/>
          </a:stretch>
        </p:blipFill>
        <p:spPr>
          <a:xfrm>
            <a:off x="1155700" y="726132"/>
            <a:ext cx="10642600" cy="545876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8F5A4294-F92A-5FBD-34FF-4E9A95B4B081}"/>
              </a:ext>
            </a:extLst>
          </p:cNvPr>
          <p:cNvPicPr>
            <a:picLocks noGrp="1" noChangeAspect="1"/>
          </p:cNvPicPr>
          <p:nvPr>
            <p:ph type="pic" idx="2"/>
          </p:nvPr>
        </p:nvPicPr>
        <p:blipFill>
          <a:blip r:embed="rId2"/>
          <a:srcRect l="300" r="300"/>
          <a:stretch>
            <a:fillRect/>
          </a:stretch>
        </p:blipFill>
        <p:spPr>
          <a:xfrm>
            <a:off x="292099" y="571500"/>
            <a:ext cx="11442701" cy="5168900"/>
          </a:xfrm>
          <a:prstGeom prst="rect">
            <a:avLst/>
          </a:prstGeom>
        </p:spPr>
      </p:pic>
      <p:sp>
        <p:nvSpPr>
          <p:cNvPr id="3" name="Slide Number Placeholder 2">
            <a:extLst>
              <a:ext uri="{FF2B5EF4-FFF2-40B4-BE49-F238E27FC236}">
                <a16:creationId xmlns:a16="http://schemas.microsoft.com/office/drawing/2014/main" id="{56F39167-CDBD-A0E6-D086-9DA21A54FF0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dirty="0"/>
          </a:p>
        </p:txBody>
      </p:sp>
    </p:spTree>
    <p:extLst>
      <p:ext uri="{BB962C8B-B14F-4D97-AF65-F5344CB8AC3E}">
        <p14:creationId xmlns:p14="http://schemas.microsoft.com/office/powerpoint/2010/main" val="317963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4C17E06-0652-9DB8-BD66-43B1F0165EA6}"/>
              </a:ext>
            </a:extLst>
          </p:cNvPr>
          <p:cNvPicPr>
            <a:picLocks noGrp="1" noChangeAspect="1"/>
          </p:cNvPicPr>
          <p:nvPr>
            <p:ph type="pic" idx="2"/>
          </p:nvPr>
        </p:nvPicPr>
        <p:blipFill>
          <a:blip r:embed="rId2"/>
          <a:srcRect/>
          <a:stretch>
            <a:fillRect/>
          </a:stretch>
        </p:blipFill>
        <p:spPr>
          <a:xfrm>
            <a:off x="368299" y="254000"/>
            <a:ext cx="11455401" cy="5590382"/>
          </a:xfrm>
          <a:prstGeom prst="rect">
            <a:avLst/>
          </a:prstGeom>
        </p:spPr>
      </p:pic>
      <p:sp>
        <p:nvSpPr>
          <p:cNvPr id="3" name="Slide Number Placeholder 2">
            <a:extLst>
              <a:ext uri="{FF2B5EF4-FFF2-40B4-BE49-F238E27FC236}">
                <a16:creationId xmlns:a16="http://schemas.microsoft.com/office/drawing/2014/main" id="{8946A18D-B118-160E-A5ED-6C9B808B07E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dirty="0"/>
          </a:p>
        </p:txBody>
      </p:sp>
      <p:sp>
        <p:nvSpPr>
          <p:cNvPr id="4" name="AutoShape 2">
            <a:extLst>
              <a:ext uri="{FF2B5EF4-FFF2-40B4-BE49-F238E27FC236}">
                <a16:creationId xmlns:a16="http://schemas.microsoft.com/office/drawing/2014/main" id="{B13F9D48-029D-F0FD-5BBF-2F858E060C9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316917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dirty="0"/>
          </a:p>
        </p:txBody>
      </p:sp>
      <p:sp>
        <p:nvSpPr>
          <p:cNvPr id="4"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rgbClr val="000000"/>
                </a:solidFill>
                <a:latin typeface="Montserrat" panose="00000500000000000000"/>
                <a:ea typeface="Montserrat" panose="00000500000000000000"/>
                <a:cs typeface="Montserrat" panose="00000500000000000000"/>
                <a:sym typeface="Montserrat" panose="00000500000000000000"/>
              </a:rPr>
              <a:t>Implementation and Results – Iteration </a:t>
            </a:r>
            <a:r>
              <a:rPr lang="en-US" sz="2400" b="1" dirty="0">
                <a:latin typeface="Montserrat" panose="00000500000000000000"/>
                <a:ea typeface="Montserrat" panose="00000500000000000000"/>
                <a:cs typeface="Montserrat" panose="00000500000000000000"/>
                <a:sym typeface="Montserrat" panose="00000500000000000000"/>
              </a:rPr>
              <a:t>3 (Optional)</a:t>
            </a:r>
            <a:endParaRPr lang="en-US"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9" name="AutoShape 8">
            <a:extLst>
              <a:ext uri="{FF2B5EF4-FFF2-40B4-BE49-F238E27FC236}">
                <a16:creationId xmlns:a16="http://schemas.microsoft.com/office/drawing/2014/main" id="{761C0F84-F8FF-40F8-86F5-747063DBE1C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AutoShape 8">
            <a:extLst>
              <a:ext uri="{FF2B5EF4-FFF2-40B4-BE49-F238E27FC236}">
                <a16:creationId xmlns:a16="http://schemas.microsoft.com/office/drawing/2014/main" id="{DDB4788F-BB02-74CC-5A13-F4DB7C27F1AF}"/>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1" name="AutoShape 10">
            <a:extLst>
              <a:ext uri="{FF2B5EF4-FFF2-40B4-BE49-F238E27FC236}">
                <a16:creationId xmlns:a16="http://schemas.microsoft.com/office/drawing/2014/main" id="{6CA19AC7-5F61-3F82-56D2-B6207D9793CA}"/>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2" name="Picture 11">
            <a:extLst>
              <a:ext uri="{FF2B5EF4-FFF2-40B4-BE49-F238E27FC236}">
                <a16:creationId xmlns:a16="http://schemas.microsoft.com/office/drawing/2014/main" id="{384A210D-9BB5-2BE4-6A3A-EF7DC746C2C9}"/>
              </a:ext>
            </a:extLst>
          </p:cNvPr>
          <p:cNvPicPr>
            <a:picLocks noChangeAspect="1"/>
          </p:cNvPicPr>
          <p:nvPr/>
        </p:nvPicPr>
        <p:blipFill>
          <a:blip r:embed="rId2"/>
          <a:stretch>
            <a:fillRect/>
          </a:stretch>
        </p:blipFill>
        <p:spPr>
          <a:xfrm>
            <a:off x="3124200" y="862012"/>
            <a:ext cx="5943600" cy="513397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7171675F-1664-8F7B-58D2-2047D18B361F}"/>
              </a:ext>
            </a:extLst>
          </p:cNvPr>
          <p:cNvPicPr>
            <a:picLocks noGrp="1" noChangeAspect="1"/>
          </p:cNvPicPr>
          <p:nvPr>
            <p:ph type="pic" idx="2"/>
          </p:nvPr>
        </p:nvPicPr>
        <p:blipFill>
          <a:blip r:embed="rId2"/>
          <a:srcRect l="7111" r="7111"/>
          <a:stretch>
            <a:fillRect/>
          </a:stretch>
        </p:blipFill>
        <p:spPr>
          <a:xfrm>
            <a:off x="190500" y="874233"/>
            <a:ext cx="6235700" cy="5118100"/>
          </a:xfrm>
          <a:prstGeom prst="rect">
            <a:avLst/>
          </a:prstGeom>
        </p:spPr>
      </p:pic>
      <p:sp>
        <p:nvSpPr>
          <p:cNvPr id="3" name="Slide Number Placeholder 2">
            <a:extLst>
              <a:ext uri="{FF2B5EF4-FFF2-40B4-BE49-F238E27FC236}">
                <a16:creationId xmlns:a16="http://schemas.microsoft.com/office/drawing/2014/main" id="{DF87F742-183A-9B98-6B63-F7F700B58FE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dirty="0"/>
          </a:p>
        </p:txBody>
      </p:sp>
      <p:pic>
        <p:nvPicPr>
          <p:cNvPr id="5" name="Picture 4">
            <a:extLst>
              <a:ext uri="{FF2B5EF4-FFF2-40B4-BE49-F238E27FC236}">
                <a16:creationId xmlns:a16="http://schemas.microsoft.com/office/drawing/2014/main" id="{6E0E12D6-77C6-1EC0-D64B-15F03318D485}"/>
              </a:ext>
            </a:extLst>
          </p:cNvPr>
          <p:cNvPicPr>
            <a:picLocks noChangeAspect="1"/>
          </p:cNvPicPr>
          <p:nvPr/>
        </p:nvPicPr>
        <p:blipFill>
          <a:blip r:embed="rId3"/>
          <a:stretch>
            <a:fillRect/>
          </a:stretch>
        </p:blipFill>
        <p:spPr>
          <a:xfrm>
            <a:off x="6800849" y="628650"/>
            <a:ext cx="5295900" cy="5353050"/>
          </a:xfrm>
          <a:prstGeom prst="rect">
            <a:avLst/>
          </a:prstGeom>
        </p:spPr>
      </p:pic>
    </p:spTree>
    <p:extLst>
      <p:ext uri="{BB962C8B-B14F-4D97-AF65-F5344CB8AC3E}">
        <p14:creationId xmlns:p14="http://schemas.microsoft.com/office/powerpoint/2010/main" val="2701363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EE2A3EC-E82D-5A7D-8857-39AEA79F71D5}"/>
              </a:ext>
            </a:extLst>
          </p:cNvPr>
          <p:cNvSpPr>
            <a:spLocks noGrp="1"/>
          </p:cNvSpPr>
          <p:nvPr>
            <p:ph type="title"/>
          </p:nvPr>
        </p:nvSpPr>
        <p:spPr/>
        <p:txBody>
          <a:bodyPr>
            <a:normAutofit/>
          </a:bodyPr>
          <a:lstStyle/>
          <a:p>
            <a:r>
              <a:rPr lang="en-IN" sz="2400" dirty="0"/>
              <a:t>CIRCULAR LOOP ANTEENA:</a:t>
            </a:r>
          </a:p>
        </p:txBody>
      </p:sp>
      <p:sp>
        <p:nvSpPr>
          <p:cNvPr id="3" name="Slide Number Placeholder 2">
            <a:extLst>
              <a:ext uri="{FF2B5EF4-FFF2-40B4-BE49-F238E27FC236}">
                <a16:creationId xmlns:a16="http://schemas.microsoft.com/office/drawing/2014/main" id="{E207B769-FF22-AC80-C835-2A1451CCD1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dirty="0"/>
          </a:p>
        </p:txBody>
      </p:sp>
      <p:pic>
        <p:nvPicPr>
          <p:cNvPr id="7" name="Picture 6" descr="A computer screen shot of a computer">
            <a:extLst>
              <a:ext uri="{FF2B5EF4-FFF2-40B4-BE49-F238E27FC236}">
                <a16:creationId xmlns:a16="http://schemas.microsoft.com/office/drawing/2014/main" id="{78CFB298-F986-6D08-48A3-DCBAA6F99155}"/>
              </a:ext>
            </a:extLst>
          </p:cNvPr>
          <p:cNvPicPr>
            <a:picLocks noChangeAspect="1"/>
          </p:cNvPicPr>
          <p:nvPr/>
        </p:nvPicPr>
        <p:blipFill>
          <a:blip r:embed="rId2"/>
          <a:stretch>
            <a:fillRect/>
          </a:stretch>
        </p:blipFill>
        <p:spPr>
          <a:xfrm>
            <a:off x="517071" y="1356867"/>
            <a:ext cx="5070858" cy="4405980"/>
          </a:xfrm>
          <a:prstGeom prst="rect">
            <a:avLst/>
          </a:prstGeom>
        </p:spPr>
      </p:pic>
      <p:pic>
        <p:nvPicPr>
          <p:cNvPr id="9" name="Picture 8">
            <a:extLst>
              <a:ext uri="{FF2B5EF4-FFF2-40B4-BE49-F238E27FC236}">
                <a16:creationId xmlns:a16="http://schemas.microsoft.com/office/drawing/2014/main" id="{438994C8-52D9-CF80-6EAF-8F522B434DCF}"/>
              </a:ext>
            </a:extLst>
          </p:cNvPr>
          <p:cNvPicPr>
            <a:picLocks noChangeAspect="1"/>
          </p:cNvPicPr>
          <p:nvPr/>
        </p:nvPicPr>
        <p:blipFill>
          <a:blip r:embed="rId3"/>
          <a:stretch>
            <a:fillRect/>
          </a:stretch>
        </p:blipFill>
        <p:spPr>
          <a:xfrm>
            <a:off x="6367445" y="195438"/>
            <a:ext cx="5190146" cy="2952085"/>
          </a:xfrm>
          <a:prstGeom prst="rect">
            <a:avLst/>
          </a:prstGeom>
        </p:spPr>
      </p:pic>
      <p:pic>
        <p:nvPicPr>
          <p:cNvPr id="11" name="Picture 10">
            <a:extLst>
              <a:ext uri="{FF2B5EF4-FFF2-40B4-BE49-F238E27FC236}">
                <a16:creationId xmlns:a16="http://schemas.microsoft.com/office/drawing/2014/main" id="{4CE764FD-810A-2032-9D07-EE65D19A872D}"/>
              </a:ext>
            </a:extLst>
          </p:cNvPr>
          <p:cNvPicPr>
            <a:picLocks noChangeAspect="1"/>
          </p:cNvPicPr>
          <p:nvPr/>
        </p:nvPicPr>
        <p:blipFill>
          <a:blip r:embed="rId4"/>
          <a:stretch>
            <a:fillRect/>
          </a:stretch>
        </p:blipFill>
        <p:spPr>
          <a:xfrm>
            <a:off x="6367445" y="3147523"/>
            <a:ext cx="5307484" cy="2952085"/>
          </a:xfrm>
          <a:prstGeom prst="rect">
            <a:avLst/>
          </a:prstGeom>
        </p:spPr>
      </p:pic>
    </p:spTree>
    <p:extLst>
      <p:ext uri="{BB962C8B-B14F-4D97-AF65-F5344CB8AC3E}">
        <p14:creationId xmlns:p14="http://schemas.microsoft.com/office/powerpoint/2010/main" val="2123394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dirty="0"/>
          </a:p>
        </p:txBody>
      </p:sp>
      <p:sp>
        <p:nvSpPr>
          <p:cNvPr id="4"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rgbClr val="000000"/>
                </a:solidFill>
                <a:latin typeface="Montserrat" panose="00000500000000000000"/>
                <a:ea typeface="Montserrat" panose="00000500000000000000"/>
                <a:cs typeface="Montserrat" panose="00000500000000000000"/>
                <a:sym typeface="Montserrat" panose="00000500000000000000"/>
              </a:rPr>
              <a:t>Contribution</a:t>
            </a:r>
            <a:endParaRPr lang="en-US"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5" name="Google Shape;125;p3"/>
          <p:cNvSpPr txBox="1"/>
          <p:nvPr/>
        </p:nvSpPr>
        <p:spPr>
          <a:xfrm>
            <a:off x="452284" y="788096"/>
            <a:ext cx="5761704" cy="5735761"/>
          </a:xfrm>
          <a:prstGeom prst="rect">
            <a:avLst/>
          </a:prstGeom>
          <a:noFill/>
          <a:ln>
            <a:noFill/>
          </a:ln>
        </p:spPr>
        <p:txBody>
          <a:bodyPr spcFirstLastPara="1" wrap="square" lIns="91425" tIns="45700" rIns="91425" bIns="45700" anchor="t" anchorCtr="0">
            <a:noAutofit/>
          </a:bodyPr>
          <a:lstStyle/>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
        <p:nvSpPr>
          <p:cNvPr id="2" name="Google Shape;125;p3"/>
          <p:cNvSpPr txBox="1"/>
          <p:nvPr/>
        </p:nvSpPr>
        <p:spPr>
          <a:xfrm>
            <a:off x="203200" y="757114"/>
            <a:ext cx="11772492" cy="573576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2000" b="1"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Team Progress and Movement</a:t>
            </a: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Our team has made significant progress, though the project is still ongoing:</a:t>
            </a:r>
          </a:p>
          <a:p>
            <a:pPr marL="285750" marR="0" lvl="0" indent="-285750" algn="l" rtl="0">
              <a:lnSpc>
                <a:spcPct val="100000"/>
              </a:lnSpc>
              <a:spcBef>
                <a:spcPts val="0"/>
              </a:spcBef>
              <a:spcAft>
                <a:spcPts val="0"/>
              </a:spcAft>
              <a:buClr>
                <a:srgbClr val="000000"/>
              </a:buClr>
              <a:buSzPts val="1400"/>
              <a:buFont typeface="Arial" panose="020B0604020202020204"/>
              <a:buChar char="•"/>
            </a:pPr>
            <a:endPar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Antenna Design and Simulation: We have completed the initial design and simulation of the rectangular patch antenna (2.45 GHz) using HFSS software. Work on the circular patch antenna (3 GHz) is still in progress.</a:t>
            </a:r>
          </a:p>
          <a:p>
            <a:pPr marL="285750" marR="0" lvl="0" indent="-285750" algn="l" rtl="0">
              <a:lnSpc>
                <a:spcPct val="100000"/>
              </a:lnSpc>
              <a:spcBef>
                <a:spcPts val="0"/>
              </a:spcBef>
              <a:spcAft>
                <a:spcPts val="0"/>
              </a:spcAft>
              <a:buClr>
                <a:srgbClr val="000000"/>
              </a:buClr>
              <a:buSzPts val="1400"/>
              <a:buFont typeface="Arial" panose="020B0604020202020204"/>
              <a:buChar char="•"/>
            </a:pPr>
            <a:endPar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Research and References: Team members have gathered several key research papers that are helping us refine our designs and improve antenna performance.</a:t>
            </a:r>
          </a:p>
          <a:p>
            <a:pPr marL="285750" marR="0" lvl="0" indent="-285750" algn="l" rtl="0">
              <a:lnSpc>
                <a:spcPct val="100000"/>
              </a:lnSpc>
              <a:spcBef>
                <a:spcPts val="0"/>
              </a:spcBef>
              <a:spcAft>
                <a:spcPts val="0"/>
              </a:spcAft>
              <a:buClr>
                <a:srgbClr val="000000"/>
              </a:buClr>
              <a:buSzPts val="1400"/>
              <a:buFont typeface="Arial" panose="020B0604020202020204"/>
              <a:buChar char="•"/>
            </a:pPr>
            <a:endPar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Resource Management: We have successfully obtained the necessary tools and software to carry out the simulations. Additional materials are being sourced for the next phase of the project.</a:t>
            </a:r>
          </a:p>
          <a:p>
            <a:pPr marL="285750" marR="0" lvl="0" indent="-285750" algn="l" rtl="0">
              <a:lnSpc>
                <a:spcPct val="100000"/>
              </a:lnSpc>
              <a:spcBef>
                <a:spcPts val="0"/>
              </a:spcBef>
              <a:spcAft>
                <a:spcPts val="0"/>
              </a:spcAft>
              <a:buClr>
                <a:srgbClr val="000000"/>
              </a:buClr>
              <a:buSzPts val="1400"/>
              <a:buFont typeface="Arial" panose="020B0604020202020204"/>
              <a:buChar char="•"/>
            </a:pPr>
            <a:endPar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Presentation and Report Preparation: Preliminary work on the final report and presentation has begun, but these deliverables will be finalized once the antenna simulations are completed.</a:t>
            </a:r>
          </a:p>
          <a:p>
            <a:pPr marL="285750" marR="0" lvl="0" indent="-285750" algn="l" rtl="0">
              <a:lnSpc>
                <a:spcPct val="100000"/>
              </a:lnSpc>
              <a:spcBef>
                <a:spcPts val="0"/>
              </a:spcBef>
              <a:spcAft>
                <a:spcPts val="0"/>
              </a:spcAft>
              <a:buClr>
                <a:srgbClr val="000000"/>
              </a:buClr>
              <a:buSzPts val="1400"/>
              <a:buFont typeface="Arial" panose="020B0604020202020204"/>
              <a:buChar char="•"/>
            </a:pPr>
            <a:endPar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While we've achieved several key milestones, more work is needed to complete the remaining tasks.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1240BF5-01A4-F273-FE02-7573292D134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dirty="0"/>
          </a:p>
        </p:txBody>
      </p:sp>
      <p:sp>
        <p:nvSpPr>
          <p:cNvPr id="5" name="TextBox 4">
            <a:extLst>
              <a:ext uri="{FF2B5EF4-FFF2-40B4-BE49-F238E27FC236}">
                <a16:creationId xmlns:a16="http://schemas.microsoft.com/office/drawing/2014/main" id="{408C7215-3C9A-3EF9-5D47-2EFE49898B7C}"/>
              </a:ext>
            </a:extLst>
          </p:cNvPr>
          <p:cNvSpPr txBox="1"/>
          <p:nvPr/>
        </p:nvSpPr>
        <p:spPr>
          <a:xfrm>
            <a:off x="203200" y="644654"/>
            <a:ext cx="11404600" cy="4247317"/>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800" b="1" dirty="0">
                <a:latin typeface="+mn-lt"/>
                <a:ea typeface="Verdana" panose="020B0604030504040204"/>
                <a:cs typeface="Verdana" panose="020B0604030504040204"/>
                <a:sym typeface="Verdana" panose="020B0604030504040204"/>
              </a:rPr>
              <a:t>Individual Contribution </a:t>
            </a:r>
            <a:endParaRPr lang="en-US" sz="1800" b="1" i="0" u="none" strike="noStrike" cap="none" dirty="0">
              <a:solidFill>
                <a:srgbClr val="000000"/>
              </a:solidFill>
              <a:latin typeface="+mn-lt"/>
              <a:ea typeface="Verdana" panose="020B0604030504040204"/>
              <a:cs typeface="Verdana" panose="020B0604030504040204"/>
              <a:sym typeface="Verdana" panose="020B0604030504040204"/>
            </a:endParaRPr>
          </a:p>
          <a:p>
            <a:pPr marL="0" marR="0" lvl="3" indent="0" algn="l" rtl="0">
              <a:lnSpc>
                <a:spcPct val="100000"/>
              </a:lnSpc>
              <a:spcBef>
                <a:spcPts val="0"/>
              </a:spcBef>
              <a:spcAft>
                <a:spcPts val="0"/>
              </a:spcAft>
              <a:buFont typeface="Arial" panose="020B0604020202020204" pitchFamily="34" charset="0"/>
              <a:buNone/>
            </a:pPr>
            <a:r>
              <a:rPr lang="en-US" sz="1800" dirty="0">
                <a:latin typeface="+mn-lt"/>
                <a:ea typeface="Verdana" panose="020B0604030504040204"/>
                <a:cs typeface="Verdana" panose="020B0604030504040204"/>
                <a:sym typeface="Verdana" panose="020B0604030504040204"/>
              </a:rPr>
              <a:t>Key contributions: </a:t>
            </a:r>
            <a:r>
              <a:rPr lang="en-IN" altLang="en-US" sz="1800" dirty="0">
                <a:latin typeface="+mn-lt"/>
                <a:ea typeface="Verdana" panose="020B0604030504040204"/>
                <a:cs typeface="Verdana" panose="020B0604030504040204"/>
                <a:sym typeface="Verdana" panose="020B0604030504040204"/>
              </a:rPr>
              <a:t>P.A.SRUTHI</a:t>
            </a:r>
            <a:endParaRPr lang="en-IN" altLang="en-US" sz="1800" b="0" i="0" u="none" strike="noStrike" cap="none" dirty="0">
              <a:solidFill>
                <a:srgbClr val="000000"/>
              </a:solidFill>
              <a:latin typeface="+mn-lt"/>
              <a:ea typeface="Verdana" panose="020B0604030504040204"/>
              <a:cs typeface="Verdana" panose="020B0604030504040204"/>
              <a:sym typeface="Verdana" panose="020B0604030504040204"/>
            </a:endParaRPr>
          </a:p>
          <a:p>
            <a:pPr marL="285750" marR="0" lvl="3" indent="-285750" algn="l" rtl="0">
              <a:lnSpc>
                <a:spcPct val="100000"/>
              </a:lnSpc>
              <a:spcBef>
                <a:spcPts val="0"/>
              </a:spcBef>
              <a:spcAft>
                <a:spcPts val="0"/>
              </a:spcAft>
              <a:buFont typeface="Arial" panose="020B0604020202020204" pitchFamily="34" charset="0"/>
              <a:buChar char="•"/>
            </a:pPr>
            <a:r>
              <a:rPr lang="en-IN" altLang="en-US" sz="1800" dirty="0">
                <a:latin typeface="+mn-lt"/>
                <a:ea typeface="Verdana" panose="020B0604030504040204"/>
                <a:cs typeface="Verdana" panose="020B0604030504040204"/>
                <a:sym typeface="Verdana" panose="020B0604030504040204"/>
              </a:rPr>
              <a:t>Completed the design and simulation of the rectangular patch antenna at 2.45 GHz and the circular patch antenna at 3 GHz using HFSS software</a:t>
            </a:r>
            <a:endParaRPr lang="en-IN" altLang="en-US" sz="1800" b="0" i="0" u="none" strike="noStrike" cap="none" dirty="0">
              <a:solidFill>
                <a:srgbClr val="000000"/>
              </a:solidFill>
              <a:latin typeface="+mn-lt"/>
              <a:ea typeface="Verdana" panose="020B0604030504040204"/>
              <a:cs typeface="Verdana" panose="020B0604030504040204"/>
              <a:sym typeface="Verdana" panose="020B0604030504040204"/>
            </a:endParaRPr>
          </a:p>
          <a:p>
            <a:pPr marL="285750" marR="0" lvl="3" indent="-285750" algn="l" rtl="0">
              <a:lnSpc>
                <a:spcPct val="100000"/>
              </a:lnSpc>
              <a:spcBef>
                <a:spcPts val="0"/>
              </a:spcBef>
              <a:spcAft>
                <a:spcPts val="0"/>
              </a:spcAft>
              <a:buFont typeface="Arial" panose="020B0604020202020204" pitchFamily="34" charset="0"/>
              <a:buChar char="•"/>
            </a:pPr>
            <a:r>
              <a:rPr lang="en-IN" altLang="en-US" sz="1800" dirty="0">
                <a:latin typeface="+mn-lt"/>
                <a:ea typeface="Verdana" panose="020B0604030504040204"/>
                <a:cs typeface="Verdana" panose="020B0604030504040204"/>
                <a:sym typeface="Verdana" panose="020B0604030504040204"/>
              </a:rPr>
              <a:t>collected the reference papers for the further designing of antenna</a:t>
            </a:r>
            <a:endParaRPr lang="en-US" sz="1800" b="0" i="0" u="none" strike="noStrike" cap="none" dirty="0">
              <a:solidFill>
                <a:srgbClr val="000000"/>
              </a:solidFill>
              <a:latin typeface="+mn-lt"/>
              <a:ea typeface="Verdana" panose="020B0604030504040204"/>
              <a:cs typeface="Verdana" panose="020B0604030504040204"/>
              <a:sym typeface="Verdana" panose="020B0604030504040204"/>
            </a:endParaRPr>
          </a:p>
          <a:p>
            <a:pPr marL="285750" marR="0" lvl="0" indent="-285750" algn="l" rtl="0">
              <a:lnSpc>
                <a:spcPct val="100000"/>
              </a:lnSpc>
              <a:spcBef>
                <a:spcPts val="0"/>
              </a:spcBef>
              <a:spcAft>
                <a:spcPts val="0"/>
              </a:spcAft>
              <a:buClr>
                <a:srgbClr val="000000"/>
              </a:buClr>
              <a:buSzPts val="1400"/>
              <a:buFont typeface="Arial" panose="020B0604020202020204"/>
              <a:buChar char="•"/>
            </a:pPr>
            <a:endParaRPr lang="en-US" sz="1800" b="0" i="0" u="none" strike="noStrike" cap="none" dirty="0">
              <a:solidFill>
                <a:srgbClr val="000000"/>
              </a:solidFill>
              <a:latin typeface="+mn-lt"/>
              <a:ea typeface="Verdana" panose="020B0604030504040204"/>
              <a:cs typeface="Verdana" panose="020B0604030504040204"/>
              <a:sym typeface="Verdana" panose="020B0604030504040204"/>
            </a:endParaRPr>
          </a:p>
          <a:p>
            <a:pPr marL="0" marR="0" lvl="3" indent="0" algn="l" rtl="0">
              <a:lnSpc>
                <a:spcPct val="100000"/>
              </a:lnSpc>
              <a:spcBef>
                <a:spcPts val="0"/>
              </a:spcBef>
              <a:spcAft>
                <a:spcPts val="0"/>
              </a:spcAft>
              <a:buNone/>
            </a:pPr>
            <a:r>
              <a:rPr lang="en-US" sz="1800" dirty="0">
                <a:latin typeface="+mn-lt"/>
                <a:ea typeface="Verdana" panose="020B0604030504040204"/>
                <a:cs typeface="Verdana" panose="020B0604030504040204"/>
                <a:sym typeface="Verdana" panose="020B0604030504040204"/>
              </a:rPr>
              <a:t>Key contributions: </a:t>
            </a:r>
            <a:r>
              <a:rPr lang="en-IN" altLang="en-US" sz="1800" dirty="0">
                <a:latin typeface="+mn-lt"/>
                <a:ea typeface="Verdana" panose="020B0604030504040204"/>
                <a:cs typeface="Verdana" panose="020B0604030504040204"/>
                <a:sym typeface="Verdana" panose="020B0604030504040204"/>
              </a:rPr>
              <a:t>D.ASHA BEE</a:t>
            </a:r>
            <a:r>
              <a:rPr lang="en-US" sz="1800" dirty="0">
                <a:latin typeface="+mn-lt"/>
                <a:ea typeface="Verdana" panose="020B0604030504040204"/>
                <a:cs typeface="Verdana" panose="020B0604030504040204"/>
                <a:sym typeface="Verdana" panose="020B0604030504040204"/>
              </a:rPr>
              <a:t> </a:t>
            </a:r>
            <a:endParaRPr lang="en-US" sz="1800" b="0" i="0" u="none" strike="noStrike" cap="none" dirty="0">
              <a:solidFill>
                <a:srgbClr val="000000"/>
              </a:solidFill>
              <a:latin typeface="+mn-lt"/>
              <a:ea typeface="Verdana" panose="020B0604030504040204"/>
              <a:cs typeface="Verdana" panose="020B0604030504040204"/>
              <a:sym typeface="Verdana" panose="020B0604030504040204"/>
            </a:endParaRPr>
          </a:p>
          <a:p>
            <a:pPr marL="285750" marR="0" lvl="3" indent="-285750" algn="l" rtl="0">
              <a:lnSpc>
                <a:spcPct val="100000"/>
              </a:lnSpc>
              <a:spcBef>
                <a:spcPts val="0"/>
              </a:spcBef>
              <a:spcAft>
                <a:spcPts val="0"/>
              </a:spcAft>
              <a:buFont typeface="Arial" panose="020B0604020202020204" pitchFamily="34" charset="0"/>
              <a:buChar char="•"/>
            </a:pPr>
            <a:r>
              <a:rPr lang="en-IN" altLang="en-US" sz="1800" dirty="0">
                <a:latin typeface="+mn-lt"/>
                <a:ea typeface="Verdana" panose="020B0604030504040204"/>
                <a:cs typeface="Verdana" panose="020B0604030504040204"/>
                <a:sym typeface="Verdana" panose="020B0604030504040204"/>
              </a:rPr>
              <a:t>collected the reference </a:t>
            </a:r>
            <a:r>
              <a:rPr lang="en-IN" altLang="en-US" sz="1800" dirty="0" err="1">
                <a:latin typeface="+mn-lt"/>
                <a:ea typeface="Verdana" panose="020B0604030504040204"/>
                <a:cs typeface="Verdana" panose="020B0604030504040204"/>
                <a:sym typeface="Verdana" panose="020B0604030504040204"/>
              </a:rPr>
              <a:t>paperes</a:t>
            </a:r>
            <a:r>
              <a:rPr lang="en-IN" altLang="en-US" sz="1800" dirty="0">
                <a:latin typeface="+mn-lt"/>
                <a:ea typeface="Verdana" panose="020B0604030504040204"/>
                <a:cs typeface="Verdana" panose="020B0604030504040204"/>
                <a:sym typeface="Verdana" panose="020B0604030504040204"/>
              </a:rPr>
              <a:t> for the further designing of antenna</a:t>
            </a:r>
            <a:endParaRPr lang="en-IN" altLang="en-US" sz="1800" b="0" i="0" u="none" strike="noStrike" cap="none" dirty="0">
              <a:solidFill>
                <a:srgbClr val="000000"/>
              </a:solidFill>
              <a:latin typeface="+mn-lt"/>
              <a:ea typeface="Verdana" panose="020B0604030504040204"/>
              <a:cs typeface="Verdana" panose="020B0604030504040204"/>
              <a:sym typeface="Verdana" panose="020B0604030504040204"/>
            </a:endParaRPr>
          </a:p>
          <a:p>
            <a:pPr marL="285750" marR="0" lvl="3" indent="-285750" algn="l" rtl="0">
              <a:lnSpc>
                <a:spcPct val="100000"/>
              </a:lnSpc>
              <a:spcBef>
                <a:spcPts val="0"/>
              </a:spcBef>
              <a:spcAft>
                <a:spcPts val="0"/>
              </a:spcAft>
              <a:buFont typeface="Arial" panose="020B0604020202020204" pitchFamily="34" charset="0"/>
              <a:buChar char="•"/>
            </a:pPr>
            <a:r>
              <a:rPr lang="en-IN" altLang="en-US" sz="1800" dirty="0">
                <a:latin typeface="+mn-lt"/>
                <a:ea typeface="Verdana" panose="020B0604030504040204"/>
                <a:cs typeface="Verdana" panose="020B0604030504040204"/>
                <a:sym typeface="Verdana" panose="020B0604030504040204"/>
              </a:rPr>
              <a:t>helped for the </a:t>
            </a:r>
            <a:r>
              <a:rPr lang="en-IN" altLang="en-US" sz="1800" dirty="0" err="1">
                <a:latin typeface="+mn-lt"/>
                <a:ea typeface="Verdana" panose="020B0604030504040204"/>
                <a:cs typeface="Verdana" panose="020B0604030504040204"/>
                <a:sym typeface="Verdana" panose="020B0604030504040204"/>
              </a:rPr>
              <a:t>resourses</a:t>
            </a:r>
            <a:r>
              <a:rPr lang="en-IN" altLang="en-US" sz="1800" dirty="0">
                <a:latin typeface="+mn-lt"/>
                <a:ea typeface="Verdana" panose="020B0604030504040204"/>
                <a:cs typeface="Verdana" panose="020B0604030504040204"/>
                <a:sym typeface="Verdana" panose="020B0604030504040204"/>
              </a:rPr>
              <a:t> providing for the project</a:t>
            </a:r>
            <a:endParaRPr lang="en-IN" altLang="en-US" sz="1800" b="0" i="0" u="none" strike="noStrike" cap="none" dirty="0">
              <a:solidFill>
                <a:srgbClr val="000000"/>
              </a:solidFill>
              <a:latin typeface="+mn-lt"/>
              <a:ea typeface="Verdana" panose="020B0604030504040204"/>
              <a:cs typeface="Verdana" panose="020B0604030504040204"/>
              <a:sym typeface="Verdana" panose="020B0604030504040204"/>
            </a:endParaRPr>
          </a:p>
          <a:p>
            <a:pPr marL="0" marR="0" lvl="3" indent="-285750" algn="l" rtl="0">
              <a:lnSpc>
                <a:spcPct val="100000"/>
              </a:lnSpc>
              <a:spcBef>
                <a:spcPts val="0"/>
              </a:spcBef>
              <a:spcAft>
                <a:spcPts val="0"/>
              </a:spcAft>
              <a:buFont typeface="Arial" panose="020B0604020202020204" pitchFamily="34" charset="0"/>
              <a:buChar char="•"/>
            </a:pPr>
            <a:r>
              <a:rPr lang="en-IN" altLang="en-US" sz="1800" dirty="0">
                <a:latin typeface="+mn-lt"/>
                <a:ea typeface="Verdana" panose="020B0604030504040204"/>
                <a:cs typeface="Verdana" panose="020B0604030504040204"/>
                <a:sym typeface="Verdana" panose="020B0604030504040204"/>
              </a:rPr>
              <a:t>Designed the circular patch antenna at 3 GHz using HFSS software</a:t>
            </a:r>
            <a:endParaRPr lang="en-IN" altLang="en-US" sz="1800" b="0" i="0" u="none" strike="noStrike" cap="none" dirty="0">
              <a:solidFill>
                <a:srgbClr val="000000"/>
              </a:solidFill>
              <a:latin typeface="+mn-lt"/>
              <a:ea typeface="Verdana" panose="020B0604030504040204"/>
              <a:cs typeface="Verdana" panose="020B0604030504040204"/>
              <a:sym typeface="Verdana" panose="020B0604030504040204"/>
            </a:endParaRPr>
          </a:p>
          <a:p>
            <a:pPr marL="285750" marR="0" lvl="3" indent="-285750" algn="l" rtl="0">
              <a:lnSpc>
                <a:spcPct val="100000"/>
              </a:lnSpc>
              <a:spcBef>
                <a:spcPts val="0"/>
              </a:spcBef>
              <a:spcAft>
                <a:spcPts val="0"/>
              </a:spcAft>
              <a:buFont typeface="Arial" panose="020B0604020202020204" pitchFamily="34" charset="0"/>
              <a:buChar char="•"/>
            </a:pPr>
            <a:endParaRPr lang="en-US" sz="1800" b="0" i="0" u="none" strike="noStrike" cap="none" dirty="0">
              <a:solidFill>
                <a:srgbClr val="000000"/>
              </a:solidFill>
              <a:latin typeface="+mn-lt"/>
              <a:ea typeface="Verdana" panose="020B0604030504040204"/>
              <a:cs typeface="Verdana" panose="020B0604030504040204"/>
              <a:sym typeface="Verdana" panose="020B0604030504040204"/>
            </a:endParaRPr>
          </a:p>
          <a:p>
            <a:pPr marL="285750" marR="0" lvl="1" indent="-285750" algn="l" rtl="0">
              <a:lnSpc>
                <a:spcPct val="100000"/>
              </a:lnSpc>
              <a:spcBef>
                <a:spcPts val="0"/>
              </a:spcBef>
              <a:spcAft>
                <a:spcPts val="0"/>
              </a:spcAft>
              <a:buClr>
                <a:srgbClr val="000000"/>
              </a:buClr>
              <a:buSzPts val="1400"/>
              <a:buFont typeface="Arial" panose="020B0604020202020204"/>
              <a:buChar char="•"/>
            </a:pPr>
            <a:endParaRPr lang="en-US" sz="1800" b="0" i="0" u="none" strike="noStrike" cap="none" dirty="0">
              <a:solidFill>
                <a:srgbClr val="000000"/>
              </a:solidFill>
              <a:latin typeface="+mn-lt"/>
              <a:ea typeface="Verdana" panose="020B0604030504040204"/>
              <a:cs typeface="Verdana" panose="020B0604030504040204"/>
              <a:sym typeface="Verdana" panose="020B0604030504040204"/>
            </a:endParaRPr>
          </a:p>
          <a:p>
            <a:pPr marL="0" marR="0" lvl="3" indent="0" algn="l" rtl="0">
              <a:lnSpc>
                <a:spcPct val="100000"/>
              </a:lnSpc>
              <a:spcBef>
                <a:spcPts val="0"/>
              </a:spcBef>
              <a:spcAft>
                <a:spcPts val="0"/>
              </a:spcAft>
              <a:buNone/>
            </a:pPr>
            <a:r>
              <a:rPr lang="en-US" sz="1800" dirty="0">
                <a:latin typeface="+mn-lt"/>
                <a:ea typeface="Verdana" panose="020B0604030504040204"/>
                <a:cs typeface="Verdana" panose="020B0604030504040204"/>
                <a:sym typeface="Verdana" panose="020B0604030504040204"/>
              </a:rPr>
              <a:t>Key </a:t>
            </a:r>
            <a:r>
              <a:rPr lang="en-US" sz="1800" dirty="0" err="1">
                <a:latin typeface="+mn-lt"/>
                <a:ea typeface="Verdana" panose="020B0604030504040204"/>
                <a:cs typeface="Verdana" panose="020B0604030504040204"/>
                <a:sym typeface="Verdana" panose="020B0604030504040204"/>
              </a:rPr>
              <a:t>contribu</a:t>
            </a:r>
            <a:r>
              <a:rPr lang="en-IN" altLang="en-US" sz="1800" dirty="0" err="1">
                <a:latin typeface="+mn-lt"/>
                <a:ea typeface="Verdana" panose="020B0604030504040204"/>
                <a:cs typeface="Verdana" panose="020B0604030504040204"/>
                <a:sym typeface="Verdana" panose="020B0604030504040204"/>
              </a:rPr>
              <a:t>tion</a:t>
            </a:r>
            <a:r>
              <a:rPr lang="en-IN" altLang="en-US" sz="1800" dirty="0">
                <a:latin typeface="+mn-lt"/>
                <a:ea typeface="Verdana" panose="020B0604030504040204"/>
                <a:cs typeface="Verdana" panose="020B0604030504040204"/>
                <a:sym typeface="Verdana" panose="020B0604030504040204"/>
              </a:rPr>
              <a:t>: G.DHATHRI</a:t>
            </a:r>
            <a:r>
              <a:rPr lang="en-US" sz="1800" dirty="0">
                <a:latin typeface="+mn-lt"/>
                <a:ea typeface="Verdana" panose="020B0604030504040204"/>
                <a:cs typeface="Verdana" panose="020B0604030504040204"/>
                <a:sym typeface="Verdana" panose="020B0604030504040204"/>
              </a:rPr>
              <a:t> </a:t>
            </a:r>
            <a:endParaRPr lang="en-US" sz="1800" b="0" i="0" u="none" strike="noStrike" cap="none" dirty="0">
              <a:solidFill>
                <a:srgbClr val="000000"/>
              </a:solidFill>
              <a:latin typeface="+mn-lt"/>
              <a:ea typeface="Verdana" panose="020B0604030504040204"/>
              <a:cs typeface="Verdana" panose="020B0604030504040204"/>
              <a:sym typeface="Verdana" panose="020B0604030504040204"/>
            </a:endParaRPr>
          </a:p>
          <a:p>
            <a:pPr marL="0" marR="0" lvl="3" indent="-285750" algn="l" rtl="0">
              <a:lnSpc>
                <a:spcPct val="100000"/>
              </a:lnSpc>
              <a:spcBef>
                <a:spcPts val="0"/>
              </a:spcBef>
              <a:spcAft>
                <a:spcPts val="0"/>
              </a:spcAft>
              <a:buClr>
                <a:srgbClr val="000000"/>
              </a:buClr>
              <a:buSzPts val="1400"/>
              <a:buFont typeface="Arial" panose="020B0604020202020204"/>
              <a:buChar char="•"/>
            </a:pPr>
            <a:r>
              <a:rPr lang="en-IN" altLang="en-US" sz="1800" dirty="0">
                <a:latin typeface="+mn-lt"/>
                <a:ea typeface="Verdana" panose="020B0604030504040204"/>
                <a:cs typeface="Verdana" panose="020B0604030504040204"/>
                <a:sym typeface="Verdana" panose="020B0604030504040204"/>
              </a:rPr>
              <a:t>Designed the circular patch antenna at 3 GHz using HFSS software</a:t>
            </a:r>
          </a:p>
          <a:p>
            <a:pPr marL="0" marR="0" lvl="3" indent="-285750" algn="l" rtl="0">
              <a:lnSpc>
                <a:spcPct val="100000"/>
              </a:lnSpc>
              <a:spcBef>
                <a:spcPts val="0"/>
              </a:spcBef>
              <a:spcAft>
                <a:spcPts val="0"/>
              </a:spcAft>
              <a:buClr>
                <a:srgbClr val="000000"/>
              </a:buClr>
              <a:buSzPts val="1400"/>
              <a:buFont typeface="Arial" panose="020B0604020202020204"/>
              <a:buChar char="•"/>
            </a:pPr>
            <a:r>
              <a:rPr lang="en-IN" altLang="en-US" sz="1800" dirty="0">
                <a:latin typeface="+mn-lt"/>
                <a:ea typeface="Verdana" panose="020B0604030504040204"/>
                <a:cs typeface="Verdana" panose="020B0604030504040204"/>
                <a:sym typeface="Verdana" panose="020B0604030504040204"/>
              </a:rPr>
              <a:t>collected reference papers for the antenna designing</a:t>
            </a:r>
          </a:p>
        </p:txBody>
      </p:sp>
    </p:spTree>
    <p:extLst>
      <p:ext uri="{BB962C8B-B14F-4D97-AF65-F5344CB8AC3E}">
        <p14:creationId xmlns:p14="http://schemas.microsoft.com/office/powerpoint/2010/main" val="22987919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dirty="0"/>
          </a:p>
        </p:txBody>
      </p:sp>
      <p:sp>
        <p:nvSpPr>
          <p:cNvPr id="4"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rgbClr val="000000"/>
                </a:solidFill>
                <a:latin typeface="Montserrat" panose="00000500000000000000"/>
                <a:ea typeface="Montserrat" panose="00000500000000000000"/>
                <a:cs typeface="Montserrat" panose="00000500000000000000"/>
                <a:sym typeface="Montserrat" panose="00000500000000000000"/>
              </a:rPr>
              <a:t>Conclusion &amp; Future Work</a:t>
            </a:r>
            <a:endParaRPr lang="en-US"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5" name="Google Shape;125;p3"/>
          <p:cNvSpPr txBox="1"/>
          <p:nvPr/>
        </p:nvSpPr>
        <p:spPr>
          <a:xfrm>
            <a:off x="452283" y="860899"/>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2000" b="1" dirty="0">
                <a:latin typeface="Verdana" panose="020B0604030504040204" pitchFamily="34" charset="0"/>
                <a:ea typeface="Verdana" panose="020B0604030504040204" pitchFamily="34" charset="0"/>
              </a:rPr>
              <a:t>Summary and Conclusion</a:t>
            </a:r>
            <a:r>
              <a:rPr lang="en-US" altLang="en-IN" sz="2000" b="1" dirty="0">
                <a:latin typeface="Verdana" panose="020B0604030504040204" pitchFamily="34" charset="0"/>
                <a:ea typeface="Verdana" panose="020B0604030504040204" pitchFamily="34" charset="0"/>
              </a:rPr>
              <a:t>: </a:t>
            </a:r>
          </a:p>
          <a:p>
            <a:pPr marL="0" marR="0" lvl="0" indent="0" rtl="0">
              <a:lnSpc>
                <a:spcPct val="100000"/>
              </a:lnSpc>
              <a:spcBef>
                <a:spcPts val="0"/>
              </a:spcBef>
              <a:spcAft>
                <a:spcPts val="0"/>
              </a:spcAft>
              <a:buNone/>
            </a:pPr>
            <a:endParaRPr lang="en-US" altLang="en-IN" b="1" dirty="0">
              <a:latin typeface="Verdana" panose="020B0604030504040204" pitchFamily="34" charset="0"/>
              <a:ea typeface="Verdana" panose="020B0604030504040204" pitchFamily="34" charset="0"/>
            </a:endParaRPr>
          </a:p>
          <a:p>
            <a:pPr marL="0" marR="0" lvl="0" indent="0" algn="l" rtl="0">
              <a:lnSpc>
                <a:spcPct val="100000"/>
              </a:lnSpc>
              <a:spcBef>
                <a:spcPts val="0"/>
              </a:spcBef>
              <a:spcAft>
                <a:spcPts val="0"/>
              </a:spcAft>
              <a:buNone/>
            </a:pPr>
            <a:r>
              <a:rPr lang="en-US" sz="1800" b="0" i="0" u="none" strike="noStrike" cap="none" dirty="0">
                <a:solidFill>
                  <a:srgbClr val="000000"/>
                </a:solidFill>
                <a:latin typeface="Verdana" panose="020B0604030504040204"/>
                <a:ea typeface="Verdana" panose="020B0604030504040204"/>
                <a:cs typeface="Verdana" panose="020B0604030504040204"/>
                <a:sym typeface="Verdana" panose="020B0604030504040204"/>
              </a:rPr>
              <a:t>Our project focused on the design and simulation of efficient antennas for RF energy harvesting and wireless energy transmission using metamaterials and meta surfaces. We successfully designed and simulated a rectangular patch antenna operating at 2.45 GHz and are in progress with the circular patch antenna at 3 GHz using HFSS software. Throughout the project, we gathered key reference papers, optimized the design process, and ensured that the necessary tools and resources were available to meet our objectives.</a:t>
            </a:r>
          </a:p>
          <a:p>
            <a:pPr marL="0" marR="0" lvl="0" indent="0" algn="l" rtl="0">
              <a:lnSpc>
                <a:spcPct val="100000"/>
              </a:lnSpc>
              <a:spcBef>
                <a:spcPts val="0"/>
              </a:spcBef>
              <a:spcAft>
                <a:spcPts val="0"/>
              </a:spcAft>
              <a:buNone/>
            </a:pPr>
            <a:endParaRPr lang="en-US" sz="1400" b="0" i="0" u="none" strike="noStrike" cap="none" dirty="0">
              <a:solidFill>
                <a:srgbClr val="000000"/>
              </a:solidFill>
              <a:latin typeface="Verdana" panose="020B0604030504040204"/>
              <a:ea typeface="Verdana" panose="020B0604030504040204"/>
              <a:cs typeface="Verdana" panose="020B0604030504040204"/>
              <a:sym typeface="Verdana" panose="020B0604030504040204"/>
            </a:endParaRPr>
          </a:p>
          <a:p>
            <a:pPr marL="0" marR="0" lvl="0" indent="0" rtl="0">
              <a:lnSpc>
                <a:spcPct val="100000"/>
              </a:lnSpc>
              <a:spcBef>
                <a:spcPts val="0"/>
              </a:spcBef>
              <a:spcAft>
                <a:spcPts val="0"/>
              </a:spcAft>
              <a:buNone/>
            </a:pPr>
            <a:endParaRPr lang="en-US" altLang="en-US"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r>
              <a:rPr lang="en-IN" sz="2000" b="1" dirty="0">
                <a:latin typeface="Verdana" panose="020B0604030504040204" pitchFamily="34" charset="0"/>
                <a:ea typeface="Verdana" panose="020B0604030504040204" pitchFamily="34" charset="0"/>
              </a:rPr>
              <a:t>Future Work</a:t>
            </a:r>
            <a:r>
              <a:rPr lang="en-US" altLang="en-IN" sz="2000" b="1" dirty="0">
                <a:latin typeface="Verdana" panose="020B0604030504040204" pitchFamily="34" charset="0"/>
                <a:ea typeface="Verdana" panose="020B0604030504040204" pitchFamily="34" charset="0"/>
              </a:rPr>
              <a:t>:</a:t>
            </a:r>
          </a:p>
          <a:p>
            <a:r>
              <a:rPr lang="en-US" sz="1800" b="0" i="0" u="none" strike="noStrike" cap="none" dirty="0">
                <a:solidFill>
                  <a:srgbClr val="000000"/>
                </a:solidFill>
                <a:latin typeface="Verdana" panose="020B0604030504040204"/>
                <a:ea typeface="Verdana" panose="020B0604030504040204"/>
                <a:cs typeface="Verdana" panose="020B0604030504040204"/>
                <a:sym typeface="Verdana" panose="020B0604030504040204"/>
              </a:rPr>
              <a:t>While the project is still in progress, the initial results from the rectangular patch antenna simulation are promising. Once the design and simulation of the circular patch antenna are completed, we anticipate further improvements in performance. The combination of metamaterials and optimized antenna design holds great potential for enhancing RF energy harvesting. This project sets the foundation for future research in efficient wireless energy transmission, which could have significant implications for sustainable energy technologies and advancing wireless communication systems.</a:t>
            </a:r>
          </a:p>
          <a:p>
            <a:pPr marR="0" lvl="0" rtl="0">
              <a:lnSpc>
                <a:spcPct val="100000"/>
              </a:lnSpc>
              <a:spcBef>
                <a:spcPts val="0"/>
              </a:spcBef>
              <a:spcAft>
                <a:spcPts val="0"/>
              </a:spcAft>
            </a:pPr>
            <a:endParaRPr lang="en-IN" b="1" dirty="0">
              <a:latin typeface="Verdana" panose="020B0604030504040204" pitchFamily="34" charset="0"/>
              <a:ea typeface="Verdana" panose="020B060403050404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g2fee63df26b_0_0"/>
          <p:cNvSpPr txBox="1"/>
          <p:nvPr/>
        </p:nvSpPr>
        <p:spPr>
          <a:xfrm>
            <a:off x="1233714" y="2607717"/>
            <a:ext cx="9724500" cy="1862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1500"/>
              <a:buFont typeface="Arial" panose="020B0604020202020204"/>
              <a:buNone/>
            </a:pPr>
            <a:r>
              <a:rPr lang="en-US" sz="11500" b="1" i="0" u="none" strike="noStrike" cap="none">
                <a:solidFill>
                  <a:srgbClr val="007069"/>
                </a:solidFill>
                <a:latin typeface="Open Sans" panose="020B0606030504020204"/>
                <a:ea typeface="Open Sans" panose="020B0606030504020204"/>
                <a:cs typeface="Open Sans" panose="020B0606030504020204"/>
                <a:sym typeface="Open Sans" panose="020B0606030504020204"/>
              </a:rPr>
              <a:t>THANK </a:t>
            </a:r>
            <a:r>
              <a:rPr lang="en-US" sz="11500" b="1" i="0" u="none" strike="noStrike" cap="none">
                <a:solidFill>
                  <a:srgbClr val="A5A5A5"/>
                </a:solidFill>
                <a:latin typeface="Open Sans" panose="020B0606030504020204"/>
                <a:ea typeface="Open Sans" panose="020B0606030504020204"/>
                <a:cs typeface="Open Sans" panose="020B0606030504020204"/>
                <a:sym typeface="Open Sans" panose="020B0606030504020204"/>
              </a:rPr>
              <a:t>YOU</a:t>
            </a:r>
            <a:endParaRPr sz="1400" b="0" i="0" u="none" strike="noStrike" cap="none">
              <a:solidFill>
                <a:srgbClr val="000000"/>
              </a:solidFill>
              <a:latin typeface="Aharoni" panose="02010803020104030203"/>
              <a:ea typeface="Aharoni" panose="02010803020104030203"/>
              <a:cs typeface="Aharoni" panose="02010803020104030203"/>
              <a:sym typeface="Aharoni" panose="02010803020104030203"/>
            </a:endParaRPr>
          </a:p>
        </p:txBody>
      </p:sp>
      <p:sp>
        <p:nvSpPr>
          <p:cNvPr id="744" name="Google Shape;744;g2fee63df26b_0_0"/>
          <p:cNvSpPr txBox="1"/>
          <p:nvPr/>
        </p:nvSpPr>
        <p:spPr>
          <a:xfrm>
            <a:off x="1596571" y="4466045"/>
            <a:ext cx="89988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panose="020B0604020202020204"/>
              <a:buNone/>
            </a:pPr>
            <a:r>
              <a:rPr lang="en-US" sz="2000" b="1" dirty="0">
                <a:solidFill>
                  <a:srgbClr val="7F7F7F"/>
                </a:solidFill>
                <a:latin typeface="Open Sans" panose="020B0606030504020204"/>
                <a:ea typeface="Open Sans" panose="020B0606030504020204"/>
                <a:cs typeface="Open Sans" panose="020B0606030504020204"/>
                <a:sym typeface="Open Sans" panose="020B0606030504020204"/>
              </a:rPr>
              <a:t>Have a Great Day ! </a:t>
            </a:r>
            <a:endParaRPr sz="1400" b="0" i="0" u="none" strike="noStrike" cap="none" dirty="0">
              <a:solidFill>
                <a:srgbClr val="000000"/>
              </a:solidFill>
              <a:latin typeface="Aharoni" panose="02010803020104030203"/>
              <a:ea typeface="Aharoni" panose="02010803020104030203"/>
              <a:cs typeface="Aharoni" panose="02010803020104030203"/>
              <a:sym typeface="Aharoni" panose="02010803020104030203"/>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8"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panose="00000500000000000000"/>
                <a:ea typeface="Montserrat" panose="00000500000000000000"/>
                <a:cs typeface="Montserrat" panose="00000500000000000000"/>
                <a:sym typeface="Montserrat" panose="00000500000000000000"/>
              </a:rPr>
              <a:t>Objective and Goals</a:t>
            </a:r>
            <a:endParaRPr dirty="0"/>
          </a:p>
        </p:txBody>
      </p:sp>
      <p:sp>
        <p:nvSpPr>
          <p:cNvPr id="3" name="Google Shape;120;p76"/>
          <p:cNvSpPr/>
          <p:nvPr/>
        </p:nvSpPr>
        <p:spPr>
          <a:xfrm>
            <a:off x="550606" y="76590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2000" b="1" i="0" u="none" strike="noStrike" cap="none" dirty="0">
                <a:solidFill>
                  <a:schemeClr val="lt1"/>
                </a:solidFill>
                <a:latin typeface="Verdana" panose="020B0604030504040204"/>
                <a:ea typeface="Verdana" panose="020B0604030504040204"/>
                <a:cs typeface="Verdana" panose="020B0604030504040204"/>
                <a:sym typeface="Verdana" panose="020B0604030504040204"/>
              </a:rPr>
              <a:t>Objective </a:t>
            </a:r>
            <a:endParaRPr sz="1000" b="1"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5" name="Google Shape;120;p76"/>
          <p:cNvSpPr/>
          <p:nvPr/>
        </p:nvSpPr>
        <p:spPr>
          <a:xfrm>
            <a:off x="550606" y="3429000"/>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2000" b="1" i="0" u="none" strike="noStrike" cap="none" dirty="0">
                <a:solidFill>
                  <a:schemeClr val="lt1"/>
                </a:solidFill>
                <a:latin typeface="Verdana" panose="020B0604030504040204"/>
                <a:ea typeface="Verdana" panose="020B0604030504040204"/>
                <a:cs typeface="Verdana" panose="020B0604030504040204"/>
                <a:sym typeface="Verdana" panose="020B0604030504040204"/>
              </a:rPr>
              <a:t>Goals</a:t>
            </a:r>
            <a:endParaRPr sz="1000" b="1"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33" name="TextBox 32"/>
          <p:cNvSpPr txBox="1"/>
          <p:nvPr/>
        </p:nvSpPr>
        <p:spPr>
          <a:xfrm>
            <a:off x="1000124" y="1268361"/>
            <a:ext cx="9943179" cy="1169551"/>
          </a:xfrm>
          <a:prstGeom prst="rect">
            <a:avLst/>
          </a:prstGeom>
          <a:noFill/>
        </p:spPr>
        <p:txBody>
          <a:bodyPr wrap="square" rtlCol="0">
            <a:spAutoFit/>
          </a:bodyPr>
          <a:lstStyle/>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p:txBody>
      </p:sp>
      <p:sp>
        <p:nvSpPr>
          <p:cNvPr id="34" name="TextBox 33"/>
          <p:cNvSpPr txBox="1"/>
          <p:nvPr/>
        </p:nvSpPr>
        <p:spPr>
          <a:xfrm>
            <a:off x="1014942" y="3860497"/>
            <a:ext cx="9943179" cy="2062103"/>
          </a:xfrm>
          <a:prstGeom prst="rect">
            <a:avLst/>
          </a:prstGeom>
          <a:noFill/>
        </p:spPr>
        <p:txBody>
          <a:bodyPr wrap="square" rtlCol="0">
            <a:spAutoFit/>
          </a:bodyPr>
          <a:lstStyle/>
          <a:p>
            <a:r>
              <a:rPr lang="en-IN" sz="2000" b="1" dirty="0">
                <a:latin typeface="Arial" panose="020B0604020202020204" pitchFamily="34" charset="0"/>
                <a:ea typeface="Verdana" panose="020B0604030504040204" pitchFamily="34" charset="0"/>
                <a:cs typeface="Arial" panose="020B0604020202020204" pitchFamily="34" charset="0"/>
              </a:rPr>
              <a:t>Main Goals </a:t>
            </a:r>
          </a:p>
          <a:p>
            <a:pPr marL="285750" marR="0" lvl="0" indent="-317500" algn="l" rtl="0">
              <a:lnSpc>
                <a:spcPct val="100000"/>
              </a:lnSpc>
              <a:spcBef>
                <a:spcPts val="0"/>
              </a:spcBef>
              <a:spcAft>
                <a:spcPts val="0"/>
              </a:spcAft>
              <a:buClr>
                <a:srgbClr val="000000"/>
              </a:buClr>
              <a:buSzPts val="1900"/>
              <a:buFont typeface="Arial" panose="020B0604020202020204"/>
              <a:buChar char="•"/>
            </a:pPr>
            <a:r>
              <a:rPr lang="en-US" sz="2000" dirty="0">
                <a:latin typeface="Arial" panose="020B0604020202020204" pitchFamily="34" charset="0"/>
                <a:ea typeface="Verdana" panose="020B0604030504040204"/>
                <a:cs typeface="Arial" panose="020B0604020202020204" pitchFamily="34" charset="0"/>
                <a:sym typeface="Verdana" panose="020B0604030504040204"/>
              </a:rPr>
              <a:t>Enhancing Antenna Gain</a:t>
            </a:r>
            <a:endPar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marR="0" lvl="0" indent="-317500" algn="l" rtl="0">
              <a:lnSpc>
                <a:spcPct val="100000"/>
              </a:lnSpc>
              <a:spcBef>
                <a:spcPts val="0"/>
              </a:spcBef>
              <a:spcAft>
                <a:spcPts val="0"/>
              </a:spcAft>
              <a:buClr>
                <a:srgbClr val="000000"/>
              </a:buClr>
              <a:buSzPts val="1900"/>
              <a:buFont typeface="Arial" panose="020B0604020202020204"/>
              <a:buChar char="•"/>
            </a:pPr>
            <a:r>
              <a:rPr lang="en-US" sz="2000" dirty="0">
                <a:latin typeface="Arial" panose="020B0604020202020204" pitchFamily="34" charset="0"/>
                <a:ea typeface="Verdana" panose="020B0604030504040204"/>
                <a:cs typeface="Arial" panose="020B0604020202020204" pitchFamily="34" charset="0"/>
                <a:sym typeface="Verdana" panose="020B0604030504040204"/>
              </a:rPr>
              <a:t>Improving Radiation Pattern</a:t>
            </a:r>
            <a:endPar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marR="0" lvl="0" indent="-317500" algn="l" rtl="0">
              <a:lnSpc>
                <a:spcPct val="100000"/>
              </a:lnSpc>
              <a:spcBef>
                <a:spcPts val="0"/>
              </a:spcBef>
              <a:spcAft>
                <a:spcPts val="0"/>
              </a:spcAft>
              <a:buClr>
                <a:srgbClr val="000000"/>
              </a:buClr>
              <a:buSzPts val="1900"/>
              <a:buFont typeface="Arial" panose="020B0604020202020204"/>
              <a:buChar char="•"/>
            </a:pPr>
            <a:r>
              <a:rPr lang="en-US" sz="2000" dirty="0">
                <a:latin typeface="Arial" panose="020B0604020202020204" pitchFamily="34" charset="0"/>
                <a:ea typeface="Verdana" panose="020B0604030504040204"/>
                <a:cs typeface="Arial" panose="020B0604020202020204" pitchFamily="34" charset="0"/>
                <a:sym typeface="Verdana" panose="020B0604030504040204"/>
              </a:rPr>
              <a:t>Maximizing Frequency Performance</a:t>
            </a:r>
            <a:endPar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marR="0" lvl="0" indent="-317500" algn="l" rtl="0">
              <a:lnSpc>
                <a:spcPct val="100000"/>
              </a:lnSpc>
              <a:spcBef>
                <a:spcPts val="0"/>
              </a:spcBef>
              <a:spcAft>
                <a:spcPts val="0"/>
              </a:spcAft>
              <a:buClr>
                <a:srgbClr val="000000"/>
              </a:buClr>
              <a:buSzPts val="1900"/>
              <a:buFont typeface="Arial" panose="020B0604020202020204"/>
              <a:buChar char="•"/>
            </a:pPr>
            <a:r>
              <a:rPr lang="en-US" sz="2000" dirty="0">
                <a:latin typeface="Arial" panose="020B0604020202020204" pitchFamily="34" charset="0"/>
                <a:ea typeface="Verdana" panose="020B0604030504040204"/>
                <a:cs typeface="Arial" panose="020B0604020202020204" pitchFamily="34" charset="0"/>
                <a:sym typeface="Verdana" panose="020B0604030504040204"/>
              </a:rPr>
              <a:t>Optimizing Dielectric Properties</a:t>
            </a:r>
            <a:endParaRPr lang="en-US" sz="2000"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indent="-285750">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p:txBody>
      </p:sp>
      <p:sp>
        <p:nvSpPr>
          <p:cNvPr id="35" name="Slide Number Placeholder 3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sp>
        <p:nvSpPr>
          <p:cNvPr id="2" name="Rectangle 1">
            <a:extLst>
              <a:ext uri="{FF2B5EF4-FFF2-40B4-BE49-F238E27FC236}">
                <a16:creationId xmlns:a16="http://schemas.microsoft.com/office/drawing/2014/main" id="{46FF8437-40BE-C8AA-999E-6AF730CF37A1}"/>
              </a:ext>
            </a:extLst>
          </p:cNvPr>
          <p:cNvSpPr>
            <a:spLocks noChangeArrowheads="1"/>
          </p:cNvSpPr>
          <p:nvPr/>
        </p:nvSpPr>
        <p:spPr bwMode="auto">
          <a:xfrm>
            <a:off x="0" y="-323165"/>
            <a:ext cx="736600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2">
            <a:extLst>
              <a:ext uri="{FF2B5EF4-FFF2-40B4-BE49-F238E27FC236}">
                <a16:creationId xmlns:a16="http://schemas.microsoft.com/office/drawing/2014/main" id="{5F930E88-F2CE-681E-0464-9109BB3F3B07}"/>
              </a:ext>
            </a:extLst>
          </p:cNvPr>
          <p:cNvSpPr>
            <a:spLocks noChangeArrowheads="1"/>
          </p:cNvSpPr>
          <p:nvPr/>
        </p:nvSpPr>
        <p:spPr bwMode="auto">
          <a:xfrm>
            <a:off x="550606" y="1092129"/>
            <a:ext cx="10965119"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buFontTx/>
              <a:buChar char="•"/>
            </a:pPr>
            <a:r>
              <a:rPr lang="en-US" sz="2400" dirty="0"/>
              <a:t>To design and optimize microstrip patch antennas using HFSS for RF energy harvesting and wireless power transmission in the 1 to 5 GHz frequency range, focusing on improving gain, radiation pattern, dielectric properties, and frequency performance. The research aims to develop an efficient antenna system that maximizes energy capture and transmission under ambient conditions.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8" name="Google Shape;125;p3"/>
          <p:cNvSpPr txBox="1"/>
          <p:nvPr/>
        </p:nvSpPr>
        <p:spPr>
          <a:xfrm>
            <a:off x="432598" y="871532"/>
            <a:ext cx="11326761" cy="5735761"/>
          </a:xfrm>
          <a:prstGeom prst="rect">
            <a:avLst/>
          </a:prstGeom>
          <a:noFill/>
          <a:ln>
            <a:noFill/>
          </a:ln>
        </p:spPr>
        <p:txBody>
          <a:bodyPr spcFirstLastPara="1" wrap="square" lIns="91425" tIns="45700" rIns="91425" bIns="45700" anchor="t" anchorCtr="0">
            <a:noAutofit/>
          </a:bodyPr>
          <a:lstStyle/>
          <a:p>
            <a:r>
              <a:rPr lang="en-US" sz="2000" b="1" dirty="0"/>
              <a:t>Review 1: Literature Review and Initial Design </a:t>
            </a:r>
          </a:p>
          <a:p>
            <a:pPr>
              <a:buFont typeface="Arial" panose="020B0604020202020204" pitchFamily="34" charset="0"/>
              <a:buChar char="•"/>
            </a:pPr>
            <a:r>
              <a:rPr lang="en-US" sz="2000" dirty="0"/>
              <a:t>Conduct a literature review on </a:t>
            </a:r>
            <a:r>
              <a:rPr lang="en-US" sz="2000" dirty="0" err="1"/>
              <a:t>metasurface</a:t>
            </a:r>
            <a:r>
              <a:rPr lang="en-US" sz="2000" dirty="0"/>
              <a:t>/metamaterial antennas.</a:t>
            </a:r>
          </a:p>
          <a:p>
            <a:pPr>
              <a:buFont typeface="Arial" panose="020B0604020202020204" pitchFamily="34" charset="0"/>
              <a:buChar char="•"/>
            </a:pPr>
            <a:r>
              <a:rPr lang="en-US" sz="2000" dirty="0"/>
              <a:t>Define design specifications for dual-frequency operation (2.45 GHz to 5GHz).</a:t>
            </a:r>
          </a:p>
          <a:p>
            <a:pPr>
              <a:buFont typeface="Arial" panose="020B0604020202020204" pitchFamily="34" charset="0"/>
              <a:buChar char="•"/>
            </a:pPr>
            <a:r>
              <a:rPr lang="en-US" sz="2000" dirty="0"/>
              <a:t>Develop the initial antenna design with </a:t>
            </a:r>
            <a:r>
              <a:rPr lang="en-US" sz="2000" dirty="0" err="1"/>
              <a:t>metasurface</a:t>
            </a:r>
            <a:r>
              <a:rPr lang="en-US" sz="2000" dirty="0"/>
              <a:t>/metamaterial integration.</a:t>
            </a:r>
          </a:p>
          <a:p>
            <a:pPr>
              <a:buFont typeface="Arial" panose="020B0604020202020204" pitchFamily="34" charset="0"/>
              <a:buChar char="•"/>
            </a:pPr>
            <a:endParaRPr lang="en-US" sz="2000" dirty="0"/>
          </a:p>
          <a:p>
            <a:r>
              <a:rPr lang="en-US" sz="2000" b="1" dirty="0"/>
              <a:t>Review 2: Simulation and Optimization </a:t>
            </a:r>
          </a:p>
          <a:p>
            <a:pPr>
              <a:buFont typeface="Arial" panose="020B0604020202020204" pitchFamily="34" charset="0"/>
              <a:buChar char="•"/>
            </a:pPr>
            <a:r>
              <a:rPr lang="en-US" sz="2000" dirty="0"/>
              <a:t>Perform HFSS simulations to analyze:</a:t>
            </a:r>
          </a:p>
          <a:p>
            <a:pPr marL="742950" lvl="1" indent="-285750">
              <a:buFont typeface="Arial" panose="020B0604020202020204" pitchFamily="34" charset="0"/>
              <a:buChar char="•"/>
            </a:pPr>
            <a:r>
              <a:rPr lang="en-US" sz="2000" dirty="0"/>
              <a:t>Impedance matching.</a:t>
            </a:r>
          </a:p>
          <a:p>
            <a:pPr marL="742950" lvl="1" indent="-285750">
              <a:buFont typeface="Arial" panose="020B0604020202020204" pitchFamily="34" charset="0"/>
              <a:buChar char="•"/>
            </a:pPr>
            <a:r>
              <a:rPr lang="en-US" sz="2000" dirty="0"/>
              <a:t>Bandwidth and radiation characteristics.</a:t>
            </a:r>
          </a:p>
          <a:p>
            <a:pPr>
              <a:buFont typeface="Arial" panose="020B0604020202020204" pitchFamily="34" charset="0"/>
              <a:buChar char="•"/>
            </a:pPr>
            <a:r>
              <a:rPr lang="en-US" sz="2000" dirty="0"/>
              <a:t>Optimize the design for efficient energy harvesting and wireless energy transmission.</a:t>
            </a:r>
          </a:p>
          <a:p>
            <a:endParaRPr lang="en-US" sz="2000" dirty="0"/>
          </a:p>
          <a:p>
            <a:r>
              <a:rPr lang="en-US" sz="2000" b="1" dirty="0"/>
              <a:t>Review 3: Validation and Finalization </a:t>
            </a:r>
          </a:p>
          <a:p>
            <a:pPr>
              <a:buFont typeface="Arial" panose="020B0604020202020204" pitchFamily="34" charset="0"/>
              <a:buChar char="•"/>
            </a:pPr>
            <a:r>
              <a:rPr lang="en-US" sz="2000" dirty="0"/>
              <a:t>Validate the antenna's performance at 2.45 GHz to 5GHz </a:t>
            </a:r>
          </a:p>
          <a:p>
            <a:pPr>
              <a:buFont typeface="Arial" panose="020B0604020202020204" pitchFamily="34" charset="0"/>
              <a:buChar char="•"/>
            </a:pPr>
            <a:r>
              <a:rPr lang="en-US" sz="2000" dirty="0"/>
              <a:t>Refine the design based on validation results.</a:t>
            </a:r>
          </a:p>
          <a:p>
            <a:pPr>
              <a:buFont typeface="Arial" panose="020B0604020202020204" pitchFamily="34" charset="0"/>
              <a:buChar char="•"/>
            </a:pPr>
            <a:r>
              <a:rPr lang="en-US" sz="2000" dirty="0"/>
              <a:t>Prepare the final project report and presentation.</a:t>
            </a:r>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dirty="0"/>
          </a:p>
        </p:txBody>
      </p:sp>
      <p:sp>
        <p:nvSpPr>
          <p:cNvPr id="5"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panose="00000500000000000000"/>
                <a:ea typeface="Montserrat" panose="00000500000000000000"/>
                <a:cs typeface="Montserrat" panose="00000500000000000000"/>
                <a:sym typeface="Montserrat" panose="00000500000000000000"/>
              </a:rPr>
              <a:t>Project Plan (Clearly mention milestone for objectives under each reviews)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dirty="0"/>
          </a:p>
        </p:txBody>
      </p:sp>
      <p:sp>
        <p:nvSpPr>
          <p:cNvPr id="4"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panose="00000500000000000000"/>
                <a:sym typeface="Montserrat" panose="00000500000000000000"/>
              </a:rPr>
              <a:t>Literature Survey (Improved post minor project)</a:t>
            </a:r>
            <a:endParaRPr dirty="0"/>
          </a:p>
        </p:txBody>
      </p:sp>
      <p:sp>
        <p:nvSpPr>
          <p:cNvPr id="5" name="Google Shape;125;p3"/>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 </a:t>
            </a:r>
          </a:p>
        </p:txBody>
      </p:sp>
      <p:graphicFrame>
        <p:nvGraphicFramePr>
          <p:cNvPr id="2" name="Table 1">
            <a:extLst>
              <a:ext uri="{FF2B5EF4-FFF2-40B4-BE49-F238E27FC236}">
                <a16:creationId xmlns:a16="http://schemas.microsoft.com/office/drawing/2014/main" id="{7F59975B-EBD7-6271-6D18-5F1CBEC7A0BC}"/>
              </a:ext>
            </a:extLst>
          </p:cNvPr>
          <p:cNvGraphicFramePr/>
          <p:nvPr>
            <p:custDataLst>
              <p:tags r:id="rId1"/>
            </p:custDataLst>
          </p:nvPr>
        </p:nvGraphicFramePr>
        <p:xfrm>
          <a:off x="516890" y="1026160"/>
          <a:ext cx="11131550" cy="5198745"/>
        </p:xfrm>
        <a:graphic>
          <a:graphicData uri="http://schemas.openxmlformats.org/drawingml/2006/table">
            <a:tbl>
              <a:tblPr firstRow="1" bandRow="1">
                <a:tableStyleId>{5C22544A-7EE6-4342-B048-85BDC9FD1C3A}</a:tableStyleId>
              </a:tblPr>
              <a:tblGrid>
                <a:gridCol w="542290">
                  <a:extLst>
                    <a:ext uri="{9D8B030D-6E8A-4147-A177-3AD203B41FA5}">
                      <a16:colId xmlns:a16="http://schemas.microsoft.com/office/drawing/2014/main" val="20000"/>
                    </a:ext>
                  </a:extLst>
                </a:gridCol>
                <a:gridCol w="3472180">
                  <a:extLst>
                    <a:ext uri="{9D8B030D-6E8A-4147-A177-3AD203B41FA5}">
                      <a16:colId xmlns:a16="http://schemas.microsoft.com/office/drawing/2014/main" val="20001"/>
                    </a:ext>
                  </a:extLst>
                </a:gridCol>
                <a:gridCol w="2664460">
                  <a:extLst>
                    <a:ext uri="{9D8B030D-6E8A-4147-A177-3AD203B41FA5}">
                      <a16:colId xmlns:a16="http://schemas.microsoft.com/office/drawing/2014/main" val="20002"/>
                    </a:ext>
                  </a:extLst>
                </a:gridCol>
                <a:gridCol w="1095375">
                  <a:extLst>
                    <a:ext uri="{9D8B030D-6E8A-4147-A177-3AD203B41FA5}">
                      <a16:colId xmlns:a16="http://schemas.microsoft.com/office/drawing/2014/main" val="20003"/>
                    </a:ext>
                  </a:extLst>
                </a:gridCol>
                <a:gridCol w="3357245">
                  <a:extLst>
                    <a:ext uri="{9D8B030D-6E8A-4147-A177-3AD203B41FA5}">
                      <a16:colId xmlns:a16="http://schemas.microsoft.com/office/drawing/2014/main" val="20004"/>
                    </a:ext>
                  </a:extLst>
                </a:gridCol>
              </a:tblGrid>
              <a:tr h="540385">
                <a:tc>
                  <a:txBody>
                    <a:bodyPr/>
                    <a:lstStyle/>
                    <a:p>
                      <a:pPr>
                        <a:buNone/>
                      </a:pPr>
                      <a:endParaRPr lang="en-IN" altLang="en-US">
                        <a:solidFill>
                          <a:schemeClr val="bg1"/>
                        </a:solidFill>
                      </a:endParaRPr>
                    </a:p>
                    <a:p>
                      <a:pPr>
                        <a:buNone/>
                      </a:pPr>
                      <a:r>
                        <a:rPr lang="en-IN" altLang="en-US">
                          <a:solidFill>
                            <a:schemeClr val="bg1"/>
                          </a:solidFill>
                        </a:rPr>
                        <a:t>s:no</a:t>
                      </a:r>
                    </a:p>
                  </a:txBody>
                  <a:tcPr/>
                </a:tc>
                <a:tc>
                  <a:txBody>
                    <a:bodyPr/>
                    <a:lstStyle/>
                    <a:p>
                      <a:pPr>
                        <a:buNone/>
                      </a:pPr>
                      <a:endParaRPr lang="en-IN" altLang="en-US"/>
                    </a:p>
                    <a:p>
                      <a:pPr>
                        <a:buNone/>
                      </a:pPr>
                      <a:r>
                        <a:rPr lang="en-IN" altLang="en-US"/>
                        <a:t>             TITTLE</a:t>
                      </a:r>
                    </a:p>
                  </a:txBody>
                  <a:tcPr/>
                </a:tc>
                <a:tc>
                  <a:txBody>
                    <a:bodyPr/>
                    <a:lstStyle/>
                    <a:p>
                      <a:pPr>
                        <a:buNone/>
                      </a:pPr>
                      <a:endParaRPr lang="en-IN" altLang="en-US"/>
                    </a:p>
                    <a:p>
                      <a:pPr>
                        <a:buNone/>
                      </a:pPr>
                      <a:r>
                        <a:rPr lang="en-IN" altLang="en-US"/>
                        <a:t>  AUTHOR</a:t>
                      </a:r>
                    </a:p>
                    <a:p>
                      <a:pPr>
                        <a:buNone/>
                      </a:pPr>
                      <a:endParaRPr lang="en-IN" altLang="en-US"/>
                    </a:p>
                  </a:txBody>
                  <a:tcPr/>
                </a:tc>
                <a:tc>
                  <a:txBody>
                    <a:bodyPr/>
                    <a:lstStyle/>
                    <a:p>
                      <a:pPr>
                        <a:buNone/>
                      </a:pPr>
                      <a:endParaRPr lang="en-IN" altLang="en-US"/>
                    </a:p>
                    <a:p>
                      <a:pPr>
                        <a:buNone/>
                      </a:pPr>
                      <a:r>
                        <a:rPr lang="en-IN" altLang="en-US"/>
                        <a:t>YEAR OF PUBLISHING</a:t>
                      </a:r>
                    </a:p>
                  </a:txBody>
                  <a:tcPr/>
                </a:tc>
                <a:tc>
                  <a:txBody>
                    <a:bodyPr/>
                    <a:lstStyle/>
                    <a:p>
                      <a:pPr>
                        <a:buNone/>
                      </a:pPr>
                      <a:endParaRPr lang="en-IN" altLang="en-US"/>
                    </a:p>
                    <a:p>
                      <a:pPr>
                        <a:buNone/>
                      </a:pPr>
                      <a:r>
                        <a:rPr lang="en-IN" altLang="en-US"/>
                        <a:t>DRAW BACKS</a:t>
                      </a:r>
                    </a:p>
                    <a:p>
                      <a:pPr>
                        <a:buNone/>
                      </a:pPr>
                      <a:endParaRPr lang="en-IN" altLang="en-US"/>
                    </a:p>
                  </a:txBody>
                  <a:tcPr/>
                </a:tc>
                <a:extLst>
                  <a:ext uri="{0D108BD9-81ED-4DB2-BD59-A6C34878D82A}">
                    <a16:rowId xmlns:a16="http://schemas.microsoft.com/office/drawing/2014/main" val="10000"/>
                  </a:ext>
                </a:extLst>
              </a:tr>
              <a:tr h="1297305">
                <a:tc>
                  <a:txBody>
                    <a:bodyPr/>
                    <a:lstStyle/>
                    <a:p>
                      <a:pPr>
                        <a:buNone/>
                      </a:pPr>
                      <a:endParaRPr lang="en-IN" altLang="en-US"/>
                    </a:p>
                    <a:p>
                      <a:pPr>
                        <a:buNone/>
                      </a:pPr>
                      <a:endParaRPr lang="en-IN" altLang="en-US"/>
                    </a:p>
                    <a:p>
                      <a:pPr>
                        <a:buNone/>
                      </a:pPr>
                      <a:endParaRPr lang="en-IN" altLang="en-US"/>
                    </a:p>
                    <a:p>
                      <a:pPr>
                        <a:buNone/>
                      </a:pPr>
                      <a:r>
                        <a:rPr lang="en-IN" altLang="en-US"/>
                        <a:t>1 </a:t>
                      </a:r>
                    </a:p>
                  </a:txBody>
                  <a:tcPr/>
                </a:tc>
                <a:tc>
                  <a:txBody>
                    <a:bodyPr/>
                    <a:lstStyle/>
                    <a:p>
                      <a:pPr>
                        <a:buNone/>
                      </a:pPr>
                      <a:endParaRPr lang="en-IN" altLang="en-US" b="1"/>
                    </a:p>
                    <a:p>
                      <a:pPr>
                        <a:buNone/>
                      </a:pPr>
                      <a:endParaRPr lang="en-IN" altLang="en-US" b="1"/>
                    </a:p>
                    <a:p>
                      <a:pPr>
                        <a:buNone/>
                      </a:pPr>
                      <a:r>
                        <a:rPr lang="en-IN" altLang="en-US" b="1"/>
                        <a:t>Design of RF energy harvesting Antenna using optimization techniques</a:t>
                      </a:r>
                    </a:p>
                  </a:txBody>
                  <a:tcPr/>
                </a:tc>
                <a:tc>
                  <a:txBody>
                    <a:bodyPr/>
                    <a:lstStyle/>
                    <a:p>
                      <a:pPr>
                        <a:buNone/>
                      </a:pPr>
                      <a:endParaRPr lang="en-US"/>
                    </a:p>
                    <a:p>
                      <a:pPr>
                        <a:buNone/>
                      </a:pPr>
                      <a:endParaRPr lang="en-US"/>
                    </a:p>
                    <a:p>
                      <a:pPr>
                        <a:buNone/>
                      </a:pPr>
                      <a:r>
                        <a:rPr lang="en-US" sz="1400" b="1">
                          <a:solidFill>
                            <a:schemeClr val="hlink"/>
                          </a:solidFill>
                          <a:uFill>
                            <a:noFill/>
                          </a:uFill>
                          <a:sym typeface="+mn-ea"/>
                          <a:hlinkClick r:id="rId3"/>
                        </a:rPr>
                        <a:t>Vijay Gokul</a:t>
                      </a:r>
                      <a:r>
                        <a:rPr lang="en-US" sz="1400">
                          <a:sym typeface="+mn-ea"/>
                        </a:rPr>
                        <a:t>(MCE, Madurai),</a:t>
                      </a:r>
                      <a:r>
                        <a:rPr lang="en-US" sz="1400" b="1">
                          <a:solidFill>
                            <a:schemeClr val="hlink"/>
                          </a:solidFill>
                          <a:uFill>
                            <a:noFill/>
                          </a:uFill>
                          <a:sym typeface="+mn-ea"/>
                          <a:hlinkClick r:id="rId4"/>
                        </a:rPr>
                        <a:t>M. Suba Lakshmi</a:t>
                      </a:r>
                      <a:r>
                        <a:rPr lang="en-US" sz="1400">
                          <a:sym typeface="+mn-ea"/>
                        </a:rPr>
                        <a:t>,</a:t>
                      </a:r>
                      <a:r>
                        <a:rPr lang="en-IN" altLang="en-US" sz="1400">
                          <a:sym typeface="+mn-ea"/>
                        </a:rPr>
                        <a:t>TSweta</a:t>
                      </a:r>
                    </a:p>
                  </a:txBody>
                  <a:tcPr/>
                </a:tc>
                <a:tc>
                  <a:txBody>
                    <a:bodyPr/>
                    <a:lstStyle/>
                    <a:p>
                      <a:pPr>
                        <a:buNone/>
                      </a:pPr>
                      <a:r>
                        <a:rPr lang="en-IN" altLang="en-US"/>
                        <a:t>  </a:t>
                      </a:r>
                    </a:p>
                    <a:p>
                      <a:pPr>
                        <a:buNone/>
                      </a:pPr>
                      <a:endParaRPr lang="en-IN" altLang="en-US"/>
                    </a:p>
                    <a:p>
                      <a:pPr>
                        <a:buNone/>
                      </a:pPr>
                      <a:r>
                        <a:rPr lang="en-IN" altLang="en-US"/>
                        <a:t>April 2020</a:t>
                      </a:r>
                    </a:p>
                  </a:txBody>
                  <a:tcPr/>
                </a:tc>
                <a:tc>
                  <a:txBody>
                    <a:bodyPr/>
                    <a:lstStyle/>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Limited Frequencie</a:t>
                      </a:r>
                      <a:r>
                        <a:rPr lang="en-IN" altLang="en-US"/>
                        <a:t>s</a:t>
                      </a:r>
                      <a:endParaRPr lang="en-US"/>
                    </a:p>
                    <a:p>
                      <a:pPr marL="285750" indent="-285750">
                        <a:buFont typeface="Arial" panose="020B0604020202020204" pitchFamily="34" charset="0"/>
                        <a:buChar char="•"/>
                      </a:pPr>
                      <a:r>
                        <a:rPr lang="en-US"/>
                        <a:t>Reliance on Simulations</a:t>
                      </a:r>
                    </a:p>
                    <a:p>
                      <a:pPr marL="285750" indent="-285750">
                        <a:buFont typeface="Arial" panose="020B0604020202020204" pitchFamily="34" charset="0"/>
                        <a:buChar char="•"/>
                      </a:pPr>
                      <a:r>
                        <a:rPr lang="en-US"/>
                        <a:t>Complicated Methods</a:t>
                      </a:r>
                    </a:p>
                    <a:p>
                      <a:pPr marL="285750" indent="-285750">
                        <a:buFont typeface="Arial" panose="020B0604020202020204" pitchFamily="34" charset="0"/>
                        <a:buChar char="•"/>
                      </a:pPr>
                      <a:r>
                        <a:rPr lang="en-US"/>
                        <a:t>Lack of Practical Use</a:t>
                      </a:r>
                    </a:p>
                    <a:p>
                      <a:pPr>
                        <a:buNone/>
                      </a:pPr>
                      <a:endParaRPr lang="en-US"/>
                    </a:p>
                    <a:p>
                      <a:pPr>
                        <a:buNone/>
                      </a:pPr>
                      <a:endParaRPr lang="en-US"/>
                    </a:p>
                  </a:txBody>
                  <a:tcPr/>
                </a:tc>
                <a:extLst>
                  <a:ext uri="{0D108BD9-81ED-4DB2-BD59-A6C34878D82A}">
                    <a16:rowId xmlns:a16="http://schemas.microsoft.com/office/drawing/2014/main" val="10001"/>
                  </a:ext>
                </a:extLst>
              </a:tr>
              <a:tr h="1115695">
                <a:tc>
                  <a:txBody>
                    <a:bodyPr/>
                    <a:lstStyle/>
                    <a:p>
                      <a:pPr>
                        <a:buNone/>
                      </a:pPr>
                      <a:endParaRPr lang="en-IN" altLang="en-US"/>
                    </a:p>
                    <a:p>
                      <a:pPr>
                        <a:buNone/>
                      </a:pPr>
                      <a:endParaRPr lang="en-IN" altLang="en-US"/>
                    </a:p>
                    <a:p>
                      <a:pPr>
                        <a:buNone/>
                      </a:pPr>
                      <a:r>
                        <a:rPr lang="en-IN" altLang="en-US"/>
                        <a:t>2</a:t>
                      </a:r>
                    </a:p>
                    <a:p>
                      <a:pPr>
                        <a:buNone/>
                      </a:pPr>
                      <a:endParaRPr lang="en-IN" altLang="en-US"/>
                    </a:p>
                  </a:txBody>
                  <a:tcPr/>
                </a:tc>
                <a:tc>
                  <a:txBody>
                    <a:bodyPr/>
                    <a:lstStyle/>
                    <a:p>
                      <a:pPr>
                        <a:buNone/>
                      </a:pPr>
                      <a:endParaRPr lang="en-IN" altLang="en-US" b="1"/>
                    </a:p>
                    <a:p>
                      <a:pPr>
                        <a:buNone/>
                      </a:pPr>
                      <a:endParaRPr lang="en-IN" altLang="en-US" b="1"/>
                    </a:p>
                    <a:p>
                      <a:pPr>
                        <a:buNone/>
                      </a:pPr>
                      <a:r>
                        <a:rPr lang="en-IN" altLang="en-US" b="1"/>
                        <a:t>Design and implementation of microstrip patch antenna</a:t>
                      </a:r>
                    </a:p>
                  </a:txBody>
                  <a:tcPr/>
                </a:tc>
                <a:tc>
                  <a:txBody>
                    <a:bodyPr/>
                    <a:lstStyle/>
                    <a:p>
                      <a:pPr>
                        <a:buNone/>
                      </a:pPr>
                      <a:endParaRPr lang="en-US"/>
                    </a:p>
                    <a:p>
                      <a:pPr>
                        <a:buNone/>
                      </a:pPr>
                      <a:endParaRPr lang="en-US"/>
                    </a:p>
                    <a:p>
                      <a:pPr>
                        <a:buNone/>
                      </a:pPr>
                      <a:r>
                        <a:rPr lang="en-IN" altLang="en-US"/>
                        <a:t>John Colaco,Rajesh Lohani</a:t>
                      </a:r>
                    </a:p>
                  </a:txBody>
                  <a:tcPr/>
                </a:tc>
                <a:tc>
                  <a:txBody>
                    <a:bodyPr/>
                    <a:lstStyle/>
                    <a:p>
                      <a:pPr>
                        <a:buNone/>
                      </a:pPr>
                      <a:endParaRPr lang="en-US" dirty="0"/>
                    </a:p>
                    <a:p>
                      <a:pPr>
                        <a:buNone/>
                      </a:pPr>
                      <a:endParaRPr lang="en-US" dirty="0"/>
                    </a:p>
                    <a:p>
                      <a:pPr>
                        <a:buNone/>
                      </a:pPr>
                      <a:r>
                        <a:rPr lang="en-IN" altLang="en-US" dirty="0"/>
                        <a:t>2020</a:t>
                      </a:r>
                    </a:p>
                  </a:txBody>
                  <a:tcPr/>
                </a:tc>
                <a:tc>
                  <a:txBody>
                    <a:bodyPr/>
                    <a:lstStyle/>
                    <a:p>
                      <a:pPr>
                        <a:buNone/>
                      </a:pPr>
                      <a:r>
                        <a:rPr lang="en-IN" altLang="en-US"/>
                        <a:t>  </a:t>
                      </a:r>
                    </a:p>
                    <a:p>
                      <a:pPr marL="285750" indent="-285750">
                        <a:buFont typeface="Arial" panose="020B0604020202020204" pitchFamily="34" charset="0"/>
                        <a:buChar char="•"/>
                      </a:pPr>
                      <a:r>
                        <a:rPr lang="en-IN" altLang="en-US"/>
                        <a:t>5g application</a:t>
                      </a:r>
                    </a:p>
                    <a:p>
                      <a:pPr marL="285750" indent="-285750">
                        <a:buFont typeface="Arial" panose="020B0604020202020204" pitchFamily="34" charset="0"/>
                        <a:buChar char="•"/>
                      </a:pPr>
                      <a:r>
                        <a:rPr lang="en-IN" altLang="en-US"/>
                        <a:t>Bandwidth limitation</a:t>
                      </a:r>
                    </a:p>
                    <a:p>
                      <a:pPr marL="285750" indent="-285750">
                        <a:buFont typeface="Arial" panose="020B0604020202020204" pitchFamily="34" charset="0"/>
                        <a:buChar char="•"/>
                      </a:pPr>
                      <a:r>
                        <a:rPr lang="en-IN" altLang="en-US"/>
                        <a:t>radiation pattern</a:t>
                      </a:r>
                    </a:p>
                    <a:p>
                      <a:pPr marL="285750" indent="-285750">
                        <a:buFont typeface="Arial" panose="020B0604020202020204" pitchFamily="34" charset="0"/>
                        <a:buChar char="•"/>
                      </a:pPr>
                      <a:r>
                        <a:rPr lang="en-IN" altLang="en-US"/>
                        <a:t>gain and efficiency</a:t>
                      </a:r>
                    </a:p>
                    <a:p>
                      <a:pPr marL="0" indent="0">
                        <a:buFont typeface="Arial" panose="020B0604020202020204" pitchFamily="34" charset="0"/>
                        <a:buNone/>
                      </a:pPr>
                      <a:endParaRPr lang="en-IN" altLang="en-US"/>
                    </a:p>
                  </a:txBody>
                  <a:tcPr/>
                </a:tc>
                <a:extLst>
                  <a:ext uri="{0D108BD9-81ED-4DB2-BD59-A6C34878D82A}">
                    <a16:rowId xmlns:a16="http://schemas.microsoft.com/office/drawing/2014/main" val="10002"/>
                  </a:ext>
                </a:extLst>
              </a:tr>
              <a:tr h="1297305">
                <a:tc>
                  <a:txBody>
                    <a:bodyPr/>
                    <a:lstStyle/>
                    <a:p>
                      <a:pPr>
                        <a:buNone/>
                      </a:pPr>
                      <a:endParaRPr lang="en-US"/>
                    </a:p>
                    <a:p>
                      <a:pPr>
                        <a:buNone/>
                      </a:pPr>
                      <a:endParaRPr lang="en-US"/>
                    </a:p>
                    <a:p>
                      <a:pPr>
                        <a:buNone/>
                      </a:pPr>
                      <a:r>
                        <a:rPr lang="en-IN" altLang="en-US"/>
                        <a:t>3</a:t>
                      </a:r>
                    </a:p>
                  </a:txBody>
                  <a:tcPr/>
                </a:tc>
                <a:tc>
                  <a:txBody>
                    <a:bodyPr/>
                    <a:lstStyle/>
                    <a:p>
                      <a:pPr>
                        <a:buNone/>
                      </a:pPr>
                      <a:endParaRPr lang="en-US"/>
                    </a:p>
                    <a:p>
                      <a:pPr>
                        <a:buNone/>
                      </a:pPr>
                      <a:r>
                        <a:rPr lang="en-US" b="1"/>
                        <a:t>Circularly polarized microstrip patch antenna with</a:t>
                      </a:r>
                      <a:r>
                        <a:rPr lang="en-IN" altLang="en-US" b="1"/>
                        <a:t> </a:t>
                      </a:r>
                      <a:r>
                        <a:rPr lang="en-US" b="1"/>
                        <a:t>tilted patch and DGS for ambient RF energy harvesting</a:t>
                      </a:r>
                    </a:p>
                  </a:txBody>
                  <a:tcPr/>
                </a:tc>
                <a:tc>
                  <a:txBody>
                    <a:bodyPr/>
                    <a:lstStyle/>
                    <a:p>
                      <a:pPr>
                        <a:buNone/>
                      </a:pPr>
                      <a:endParaRPr lang="en-US"/>
                    </a:p>
                    <a:p>
                      <a:pPr>
                        <a:buNone/>
                      </a:pPr>
                      <a:r>
                        <a:rPr lang="en-US"/>
                        <a:t>Parul Saini</a:t>
                      </a:r>
                      <a:r>
                        <a:rPr lang="en-IN" altLang="en-US"/>
                        <a:t>,Shivani Malhotra,Lipika Gupta</a:t>
                      </a:r>
                    </a:p>
                  </a:txBody>
                  <a:tcPr/>
                </a:tc>
                <a:tc>
                  <a:txBody>
                    <a:bodyPr/>
                    <a:lstStyle/>
                    <a:p>
                      <a:pPr>
                        <a:buNone/>
                      </a:pPr>
                      <a:endParaRPr lang="en-US"/>
                    </a:p>
                    <a:p>
                      <a:pPr>
                        <a:buNone/>
                      </a:pPr>
                      <a:endParaRPr lang="en-US"/>
                    </a:p>
                    <a:p>
                      <a:pPr>
                        <a:buNone/>
                      </a:pPr>
                      <a:r>
                        <a:rPr lang="en-IN" altLang="en-US"/>
                        <a:t>2024</a:t>
                      </a:r>
                    </a:p>
                  </a:txBody>
                  <a:tcPr/>
                </a:tc>
                <a:tc>
                  <a:txBody>
                    <a:bodyPr/>
                    <a:lstStyle/>
                    <a:p>
                      <a:pPr marL="285750" indent="-285750">
                        <a:buFont typeface="Arial" panose="020B0604020202020204" pitchFamily="34" charset="0"/>
                        <a:buChar char="•"/>
                      </a:pPr>
                      <a:r>
                        <a:rPr lang="en-US" dirty="0"/>
                        <a:t>Limited Frequency Range</a:t>
                      </a:r>
                    </a:p>
                    <a:p>
                      <a:pPr marL="285750" indent="-285750">
                        <a:buFont typeface="Arial" panose="020B0604020202020204" pitchFamily="34" charset="0"/>
                        <a:buChar char="•"/>
                      </a:pPr>
                      <a:r>
                        <a:rPr lang="en-US" dirty="0"/>
                        <a:t>Reliance on Simulations</a:t>
                      </a:r>
                    </a:p>
                    <a:p>
                      <a:pPr marL="285750" indent="-285750">
                        <a:buFont typeface="Arial" panose="020B0604020202020204" pitchFamily="34" charset="0"/>
                        <a:buChar char="•"/>
                      </a:pPr>
                      <a:r>
                        <a:rPr lang="en-US" dirty="0"/>
                        <a:t>Complex Design</a:t>
                      </a:r>
                    </a:p>
                    <a:p>
                      <a:pPr marL="285750" indent="-285750">
                        <a:buFont typeface="Arial" panose="020B0604020202020204" pitchFamily="34" charset="0"/>
                        <a:buChar char="•"/>
                      </a:pPr>
                      <a:r>
                        <a:rPr lang="en-US" dirty="0"/>
                        <a:t>Environmental Impact Not Addressed</a:t>
                      </a:r>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sp>
        <p:nvSpPr>
          <p:cNvPr id="4"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panose="00000500000000000000"/>
                <a:sym typeface="Montserrat" panose="00000500000000000000"/>
              </a:rPr>
              <a:t>Architecture  </a:t>
            </a:r>
            <a:endParaRPr dirty="0"/>
          </a:p>
        </p:txBody>
      </p:sp>
      <p:sp>
        <p:nvSpPr>
          <p:cNvPr id="5" name="Google Shape;125;p3"/>
          <p:cNvSpPr txBox="1"/>
          <p:nvPr/>
        </p:nvSpPr>
        <p:spPr>
          <a:xfrm>
            <a:off x="452284" y="788096"/>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1200" dirty="0">
                <a:latin typeface="Verdana" panose="020B0604030504040204" pitchFamily="34" charset="0"/>
                <a:ea typeface="Verdana" panose="020B0604030504040204" pitchFamily="34" charset="0"/>
              </a:rPr>
              <a:t> </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
        <p:nvSpPr>
          <p:cNvPr id="2" name="Google Shape;125;p3"/>
          <p:cNvSpPr txBox="1"/>
          <p:nvPr/>
        </p:nvSpPr>
        <p:spPr>
          <a:xfrm>
            <a:off x="6213988" y="757114"/>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1200" dirty="0">
                <a:latin typeface="Verdana" panose="020B0604030504040204" pitchFamily="34" charset="0"/>
                <a:ea typeface="Verdana" panose="020B0604030504040204" pitchFamily="34" charset="0"/>
              </a:rPr>
              <a:t> </a:t>
            </a:r>
          </a:p>
          <a:p>
            <a:pPr marL="0" marR="0" lvl="0" indent="0" rtl="0">
              <a:lnSpc>
                <a:spcPct val="100000"/>
              </a:lnSpc>
              <a:spcBef>
                <a:spcPts val="0"/>
              </a:spcBef>
              <a:spcAft>
                <a:spcPts val="0"/>
              </a:spcAft>
              <a:buNone/>
            </a:pPr>
            <a:r>
              <a:rPr lang="en-IN" sz="1200" dirty="0">
                <a:latin typeface="Verdana" panose="020B0604030504040204" pitchFamily="34" charset="0"/>
                <a:ea typeface="Verdana" panose="020B0604030504040204" pitchFamily="34" charset="0"/>
              </a:rPr>
              <a:t> </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pic>
        <p:nvPicPr>
          <p:cNvPr id="8" name="Picture 7">
            <a:extLst>
              <a:ext uri="{FF2B5EF4-FFF2-40B4-BE49-F238E27FC236}">
                <a16:creationId xmlns:a16="http://schemas.microsoft.com/office/drawing/2014/main" id="{E8F7561C-9970-E557-18B4-0BBEFB36D393}"/>
              </a:ext>
            </a:extLst>
          </p:cNvPr>
          <p:cNvPicPr>
            <a:picLocks noChangeAspect="1"/>
          </p:cNvPicPr>
          <p:nvPr/>
        </p:nvPicPr>
        <p:blipFill>
          <a:blip r:embed="rId2"/>
          <a:stretch>
            <a:fillRect/>
          </a:stretch>
        </p:blipFill>
        <p:spPr>
          <a:xfrm>
            <a:off x="1282791" y="1252539"/>
            <a:ext cx="9626418" cy="435292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A5DEF1F-45B1-2B55-CC84-E36392BCB38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dirty="0"/>
          </a:p>
        </p:txBody>
      </p:sp>
      <p:pic>
        <p:nvPicPr>
          <p:cNvPr id="4" name="Picture 3">
            <a:extLst>
              <a:ext uri="{FF2B5EF4-FFF2-40B4-BE49-F238E27FC236}">
                <a16:creationId xmlns:a16="http://schemas.microsoft.com/office/drawing/2014/main" id="{D0A4A631-8859-B72B-E66D-E8C4BEBD00BF}"/>
              </a:ext>
            </a:extLst>
          </p:cNvPr>
          <p:cNvPicPr>
            <a:picLocks noChangeAspect="1"/>
          </p:cNvPicPr>
          <p:nvPr/>
        </p:nvPicPr>
        <p:blipFill>
          <a:blip r:embed="rId2"/>
          <a:stretch>
            <a:fillRect/>
          </a:stretch>
        </p:blipFill>
        <p:spPr>
          <a:xfrm>
            <a:off x="3575685" y="822325"/>
            <a:ext cx="5397500" cy="5262245"/>
          </a:xfrm>
          <a:prstGeom prst="rect">
            <a:avLst/>
          </a:prstGeom>
        </p:spPr>
      </p:pic>
    </p:spTree>
    <p:extLst>
      <p:ext uri="{BB962C8B-B14F-4D97-AF65-F5344CB8AC3E}">
        <p14:creationId xmlns:p14="http://schemas.microsoft.com/office/powerpoint/2010/main" val="3184237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dirty="0"/>
          </a:p>
        </p:txBody>
      </p:sp>
      <p:sp>
        <p:nvSpPr>
          <p:cNvPr id="4"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rgbClr val="000000"/>
                </a:solidFill>
                <a:latin typeface="Montserrat" panose="00000500000000000000"/>
                <a:ea typeface="Montserrat" panose="00000500000000000000"/>
                <a:cs typeface="Montserrat" panose="00000500000000000000"/>
                <a:sym typeface="Montserrat" panose="00000500000000000000"/>
              </a:rPr>
              <a:t>Use Cases &amp; Testing</a:t>
            </a:r>
            <a:endParaRPr lang="en-US"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5" name="Google Shape;125;p3"/>
          <p:cNvSpPr txBox="1"/>
          <p:nvPr/>
        </p:nvSpPr>
        <p:spPr>
          <a:xfrm>
            <a:off x="452284" y="788096"/>
            <a:ext cx="11447616" cy="573576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r>
              <a:rPr lang="en-IN" altLang="en-US" sz="1400" b="1" i="0" u="none" strike="noStrike" cap="none" dirty="0">
                <a:solidFill>
                  <a:srgbClr val="000000"/>
                </a:solidFill>
                <a:latin typeface="Verdana" panose="020B0604030504040204"/>
                <a:ea typeface="Verdana" panose="020B0604030504040204"/>
                <a:cs typeface="Verdana" panose="020B0604030504040204"/>
                <a:sym typeface="Verdana" panose="020B0604030504040204"/>
              </a:rPr>
              <a:t>USE CASES</a:t>
            </a:r>
          </a:p>
          <a:p>
            <a:pPr marL="0" marR="0" lvl="0" indent="0" algn="l" rtl="0">
              <a:lnSpc>
                <a:spcPct val="100000"/>
              </a:lnSpc>
              <a:spcBef>
                <a:spcPts val="0"/>
              </a:spcBef>
              <a:spcAft>
                <a:spcPts val="0"/>
              </a:spcAft>
              <a:buClr>
                <a:srgbClr val="000000"/>
              </a:buClr>
              <a:buSzPts val="1400"/>
              <a:buFont typeface="Arial" panose="020B0604020202020204"/>
              <a:buNone/>
            </a:pPr>
            <a:endParaRPr lang="en-US" sz="1400" b="1" i="0" u="none" strike="noStrike" cap="none" dirty="0">
              <a:solidFill>
                <a:srgbClr val="000000"/>
              </a:solidFill>
              <a:latin typeface="Verdana" panose="020B0604030504040204"/>
              <a:ea typeface="Verdana" panose="020B0604030504040204"/>
              <a:cs typeface="Verdana" panose="020B0604030504040204"/>
              <a:sym typeface="Verdana" panose="020B0604030504040204"/>
            </a:endParaRPr>
          </a:p>
          <a:p>
            <a:pPr marL="0" marR="0" lvl="0" indent="0" algn="l" rtl="0">
              <a:lnSpc>
                <a:spcPct val="100000"/>
              </a:lnSpc>
              <a:spcBef>
                <a:spcPts val="0"/>
              </a:spcBef>
              <a:spcAft>
                <a:spcPts val="0"/>
              </a:spcAft>
              <a:buClr>
                <a:srgbClr val="000000"/>
              </a:buClr>
              <a:buSzPts val="1400"/>
              <a:buFont typeface="Arial" panose="020B0604020202020204"/>
              <a:buNone/>
            </a:pPr>
            <a:r>
              <a:rPr lang="en-US" b="1"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Wireless Sensor Networks (WSNs)</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Use Case: Sensors in remote or hard-to-reach places (e.g., agriculture or industrial monitoring) can use RF energy from nearby signals (like Wi-Fi) to power themselves.</a:t>
            </a:r>
            <a:endParaRPr lang="en-IN" alt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Benefit: Reduces the need for batteries and manual maintenance.</a:t>
            </a:r>
          </a:p>
          <a:p>
            <a:pPr marL="0" marR="0" lvl="0" indent="0" algn="l" rtl="0">
              <a:lnSpc>
                <a:spcPct val="100000"/>
              </a:lnSpc>
              <a:spcBef>
                <a:spcPts val="0"/>
              </a:spcBef>
              <a:spcAft>
                <a:spcPts val="0"/>
              </a:spcAft>
              <a:buClr>
                <a:srgbClr val="000000"/>
              </a:buClr>
              <a:buSzPts val="1400"/>
              <a:buFont typeface="Arial" panose="020B0604020202020204"/>
              <a:buNone/>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 </a:t>
            </a:r>
            <a:r>
              <a:rPr lang="en-US" b="1"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IoT Devices</a:t>
            </a: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Use Case: Devices like smart home sensors can collect power from RF signals, extending their battery life or eliminating the need for charging.</a:t>
            </a: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Benefit: Makes IoT devices more reliable and energy-efficient.</a:t>
            </a:r>
          </a:p>
          <a:p>
            <a:pPr marL="0" marR="0" lvl="0" indent="0" algn="l" rtl="0">
              <a:lnSpc>
                <a:spcPct val="100000"/>
              </a:lnSpc>
              <a:spcBef>
                <a:spcPts val="0"/>
              </a:spcBef>
              <a:spcAft>
                <a:spcPts val="0"/>
              </a:spcAft>
              <a:buClr>
                <a:srgbClr val="000000"/>
              </a:buClr>
              <a:buSzPts val="1400"/>
              <a:buFont typeface="Arial" panose="020B0604020202020204"/>
              <a:buNone/>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 </a:t>
            </a:r>
            <a:r>
              <a:rPr lang="en-US" b="1"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Wearable Electronics</a:t>
            </a:r>
            <a:endPar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Use Case: Fitness trackers and medical wearables can harvest energy from surrounding RF signals, reducing the need for frequent charging.</a:t>
            </a: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Benefit: Increases convenience and usability for users.</a:t>
            </a:r>
          </a:p>
          <a:p>
            <a:pPr marL="0" marR="0" lvl="0" indent="0" algn="l" rtl="0">
              <a:lnSpc>
                <a:spcPct val="100000"/>
              </a:lnSpc>
              <a:spcBef>
                <a:spcPts val="0"/>
              </a:spcBef>
              <a:spcAft>
                <a:spcPts val="0"/>
              </a:spcAft>
              <a:buClr>
                <a:srgbClr val="000000"/>
              </a:buClr>
              <a:buSzPts val="1400"/>
              <a:buFont typeface="Arial" panose="020B0604020202020204"/>
              <a:buNone/>
            </a:pPr>
            <a:r>
              <a:rPr lang="en-US" b="1"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 Smart Agriculture</a:t>
            </a:r>
            <a:endPar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endParaRP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Use Case: Sensors in fields can be powered by RF signals to monitor soil and crops without needing battery replacements.</a:t>
            </a: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Benefit: Saves time and cost for farmers by reducing manual maintenance.</a:t>
            </a:r>
          </a:p>
          <a:p>
            <a:pPr marL="0" marR="0" lvl="0" indent="0" algn="l" rtl="0">
              <a:lnSpc>
                <a:spcPct val="100000"/>
              </a:lnSpc>
              <a:spcBef>
                <a:spcPts val="0"/>
              </a:spcBef>
              <a:spcAft>
                <a:spcPts val="0"/>
              </a:spcAft>
              <a:buClr>
                <a:srgbClr val="000000"/>
              </a:buClr>
              <a:buSzPts val="1400"/>
              <a:buFont typeface="Arial" panose="020B0604020202020204"/>
              <a:buNone/>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 </a:t>
            </a:r>
            <a:r>
              <a:rPr lang="en-US" b="1"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Medical Implants</a:t>
            </a: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Use Case: Devices like pacemakers can be powered by RF energy, reducing the need for surgeries to replace batteries.</a:t>
            </a: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Benefit: Improves patient safety and comfort.</a:t>
            </a:r>
          </a:p>
          <a:p>
            <a:pPr marL="0" marR="0" lvl="0" indent="0" algn="l" rtl="0">
              <a:lnSpc>
                <a:spcPct val="100000"/>
              </a:lnSpc>
              <a:spcBef>
                <a:spcPts val="0"/>
              </a:spcBef>
              <a:spcAft>
                <a:spcPts val="0"/>
              </a:spcAft>
              <a:buClr>
                <a:srgbClr val="000000"/>
              </a:buClr>
              <a:buSzPts val="1400"/>
              <a:buFont typeface="Arial" panose="020B0604020202020204"/>
              <a:buNone/>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 </a:t>
            </a:r>
            <a:r>
              <a:rPr lang="en-US" b="1"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Asset Tracking</a:t>
            </a: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Use Case: RFID tags or tracking devices on shipping containers can use RF energy to report their location without requiring batteries.</a:t>
            </a:r>
          </a:p>
          <a:p>
            <a:pPr marL="285750" marR="0" lvl="0" indent="-285750" algn="l" rtl="0">
              <a:lnSpc>
                <a:spcPct val="100000"/>
              </a:lnSpc>
              <a:spcBef>
                <a:spcPts val="0"/>
              </a:spcBef>
              <a:spcAft>
                <a:spcPts val="0"/>
              </a:spcAft>
              <a:buClr>
                <a:srgbClr val="000000"/>
              </a:buClr>
              <a:buSzPts val="1400"/>
              <a:buFont typeface="Arial" panose="020B0604020202020204"/>
              <a:buChar char="•"/>
            </a:pPr>
            <a:r>
              <a:rPr lang="en-US" b="0" i="0" u="none" strike="noStrike" cap="none" dirty="0">
                <a:solidFill>
                  <a:srgbClr val="000000"/>
                </a:solidFill>
                <a:latin typeface="Arial" panose="020B0604020202020204" pitchFamily="34" charset="0"/>
                <a:ea typeface="Verdana" panose="020B0604030504040204"/>
                <a:cs typeface="Arial" panose="020B0604020202020204" pitchFamily="34" charset="0"/>
                <a:sym typeface="Verdana" panose="020B0604030504040204"/>
              </a:rPr>
              <a:t>Benefit: Allows real-time tracking without frequent battery changes.</a:t>
            </a: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5D5F1696-026C-9DEB-8D33-DF4B877E9648}"/>
              </a:ext>
            </a:extLst>
          </p:cNvPr>
          <p:cNvSpPr>
            <a:spLocks noGrp="1"/>
          </p:cNvSpPr>
          <p:nvPr>
            <p:ph type="pic" idx="2"/>
          </p:nvPr>
        </p:nvSpPr>
        <p:spPr/>
        <p:txBody>
          <a:bodyPr/>
          <a:lstStyle/>
          <a:p>
            <a:r>
              <a:rPr lang="en-IN" altLang="en-US" b="1" dirty="0"/>
              <a:t>TEST CASES</a:t>
            </a:r>
          </a:p>
          <a:p>
            <a:r>
              <a:rPr lang="en-IN" altLang="en-US" sz="1800" b="1" dirty="0"/>
              <a:t>Test Case: Impedance Matching</a:t>
            </a:r>
          </a:p>
          <a:p>
            <a:r>
              <a:rPr lang="en-IN" altLang="en-US" sz="1800" dirty="0">
                <a:solidFill>
                  <a:schemeClr val="tx1"/>
                </a:solidFill>
              </a:rPr>
              <a:t>Objective: Ensure the antenna is well-tuned to collect RF energy efficiently.</a:t>
            </a:r>
          </a:p>
          <a:p>
            <a:r>
              <a:rPr lang="en-IN" altLang="en-US" sz="1800" dirty="0">
                <a:solidFill>
                  <a:schemeClr val="tx1"/>
                </a:solidFill>
              </a:rPr>
              <a:t>Test: Adjust the antenna size to match the energy collection circuit. Check the reflection (S11) to see if it’s below -10 </a:t>
            </a:r>
            <a:r>
              <a:rPr lang="en-IN" altLang="en-US" sz="1800" dirty="0" err="1">
                <a:solidFill>
                  <a:schemeClr val="tx1"/>
                </a:solidFill>
              </a:rPr>
              <a:t>dB.</a:t>
            </a:r>
            <a:endParaRPr lang="en-IN" altLang="en-US" sz="1800" dirty="0">
              <a:solidFill>
                <a:schemeClr val="tx1"/>
              </a:solidFill>
            </a:endParaRPr>
          </a:p>
          <a:p>
            <a:r>
              <a:rPr lang="en-IN" altLang="en-US" sz="1800" dirty="0">
                <a:solidFill>
                  <a:schemeClr val="tx1"/>
                </a:solidFill>
              </a:rPr>
              <a:t>Expected Result: The antenna should collect energy effectively at the chosen frequency, with low reflection.</a:t>
            </a:r>
          </a:p>
          <a:p>
            <a:r>
              <a:rPr lang="en-IN" altLang="en-US" sz="1800" b="1" dirty="0">
                <a:solidFill>
                  <a:schemeClr val="tx1"/>
                </a:solidFill>
              </a:rPr>
              <a:t>Test Case: Antenna Radiation Pattern</a:t>
            </a:r>
          </a:p>
          <a:p>
            <a:r>
              <a:rPr lang="en-IN" altLang="en-US" sz="1800" dirty="0">
                <a:solidFill>
                  <a:schemeClr val="tx1"/>
                </a:solidFill>
              </a:rPr>
              <a:t>Objective: Test how the antenna radiates or collects energy from different directions.</a:t>
            </a:r>
          </a:p>
          <a:p>
            <a:r>
              <a:rPr lang="en-IN" altLang="en-US" sz="1800" dirty="0">
                <a:solidFill>
                  <a:schemeClr val="tx1"/>
                </a:solidFill>
              </a:rPr>
              <a:t>Test: Simulate the radiation pattern of the antenna in HFSS.</a:t>
            </a:r>
          </a:p>
          <a:p>
            <a:r>
              <a:rPr lang="en-IN" altLang="en-US" sz="1800" dirty="0">
                <a:solidFill>
                  <a:schemeClr val="tx1"/>
                </a:solidFill>
              </a:rPr>
              <a:t>Expected Result: The antenna should direct most of the energy toward the desired direction for better performance.</a:t>
            </a:r>
          </a:p>
          <a:p>
            <a:r>
              <a:rPr lang="en-IN" altLang="en-US" sz="1800" b="1" dirty="0">
                <a:solidFill>
                  <a:schemeClr val="tx1"/>
                </a:solidFill>
              </a:rPr>
              <a:t>Test Case: Antenna Gain</a:t>
            </a:r>
            <a:endParaRPr lang="en-IN" altLang="en-US" sz="1800" dirty="0">
              <a:solidFill>
                <a:schemeClr val="tx1"/>
              </a:solidFill>
            </a:endParaRPr>
          </a:p>
          <a:p>
            <a:r>
              <a:rPr lang="en-IN" altLang="en-US" sz="1800" dirty="0">
                <a:solidFill>
                  <a:schemeClr val="tx1"/>
                </a:solidFill>
              </a:rPr>
              <a:t>Objective: Verify the antenna’s ability to focus energy in a specific direction (directional gain).</a:t>
            </a:r>
          </a:p>
          <a:p>
            <a:r>
              <a:rPr lang="en-IN" altLang="en-US" sz="1800" dirty="0">
                <a:solidFill>
                  <a:schemeClr val="tx1"/>
                </a:solidFill>
              </a:rPr>
              <a:t>Test: Simulate the antenna's far-field radiation pattern in HFSS and calculate the gain (in </a:t>
            </a:r>
            <a:r>
              <a:rPr lang="en-IN" altLang="en-US" sz="1800" dirty="0" err="1">
                <a:solidFill>
                  <a:schemeClr val="tx1"/>
                </a:solidFill>
              </a:rPr>
              <a:t>dBi</a:t>
            </a:r>
            <a:r>
              <a:rPr lang="en-IN" altLang="en-US" sz="1800" dirty="0">
                <a:solidFill>
                  <a:schemeClr val="tx1"/>
                </a:solidFill>
              </a:rPr>
              <a:t>).</a:t>
            </a:r>
          </a:p>
          <a:p>
            <a:r>
              <a:rPr lang="en-IN" altLang="en-US" sz="1800" dirty="0">
                <a:solidFill>
                  <a:schemeClr val="tx1"/>
                </a:solidFill>
              </a:rPr>
              <a:t>Expected Result: The antenna should have a gain of 5–10 </a:t>
            </a:r>
            <a:r>
              <a:rPr lang="en-IN" altLang="en-US" sz="1800" dirty="0" err="1">
                <a:solidFill>
                  <a:schemeClr val="tx1"/>
                </a:solidFill>
              </a:rPr>
              <a:t>dBi</a:t>
            </a:r>
            <a:r>
              <a:rPr lang="en-IN" altLang="en-US" sz="1800" dirty="0">
                <a:solidFill>
                  <a:schemeClr val="tx1"/>
                </a:solidFill>
              </a:rPr>
              <a:t> or higher in the main direction to ensure efficient energy harvesting in that direction.</a:t>
            </a:r>
          </a:p>
          <a:p>
            <a:r>
              <a:rPr lang="en-IN" altLang="en-US" sz="1800" b="1" dirty="0">
                <a:solidFill>
                  <a:schemeClr val="tx1"/>
                </a:solidFill>
              </a:rPr>
              <a:t>Test Case: Gain vs Frequency</a:t>
            </a:r>
          </a:p>
          <a:p>
            <a:r>
              <a:rPr lang="en-IN" altLang="en-US" sz="1800" dirty="0">
                <a:solidFill>
                  <a:schemeClr val="tx1"/>
                </a:solidFill>
              </a:rPr>
              <a:t>Objective: Test how the antenna gain varies over different frequencies.</a:t>
            </a:r>
          </a:p>
          <a:p>
            <a:r>
              <a:rPr lang="en-IN" altLang="en-US" sz="1800" dirty="0">
                <a:solidFill>
                  <a:schemeClr val="tx1"/>
                </a:solidFill>
              </a:rPr>
              <a:t>Test: Simulate the gain across a range of frequencies (e.g., 900 MHz to 2.4 GHz).</a:t>
            </a:r>
          </a:p>
          <a:p>
            <a:r>
              <a:rPr lang="en-IN" altLang="en-US" sz="1800" dirty="0">
                <a:solidFill>
                  <a:schemeClr val="tx1"/>
                </a:solidFill>
              </a:rPr>
              <a:t>Expected Result: The antenna should maintain relatively high gain across the desired frequency range, with minimal loss in performance.</a:t>
            </a:r>
          </a:p>
          <a:p>
            <a:endParaRPr lang="en-IN" dirty="0"/>
          </a:p>
        </p:txBody>
      </p:sp>
      <p:sp>
        <p:nvSpPr>
          <p:cNvPr id="3" name="Slide Number Placeholder 2">
            <a:extLst>
              <a:ext uri="{FF2B5EF4-FFF2-40B4-BE49-F238E27FC236}">
                <a16:creationId xmlns:a16="http://schemas.microsoft.com/office/drawing/2014/main" id="{921D536F-4590-81DD-962E-71AB6489828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dirty="0"/>
          </a:p>
        </p:txBody>
      </p:sp>
    </p:spTree>
    <p:extLst>
      <p:ext uri="{BB962C8B-B14F-4D97-AF65-F5344CB8AC3E}">
        <p14:creationId xmlns:p14="http://schemas.microsoft.com/office/powerpoint/2010/main" val="4180745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dirty="0"/>
          </a:p>
        </p:txBody>
      </p:sp>
      <p:sp>
        <p:nvSpPr>
          <p:cNvPr id="4"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rgbClr val="000000"/>
                </a:solidFill>
                <a:latin typeface="Montserrat" panose="00000500000000000000"/>
                <a:ea typeface="Montserrat" panose="00000500000000000000"/>
                <a:cs typeface="Montserrat" panose="00000500000000000000"/>
                <a:sym typeface="Montserrat" panose="00000500000000000000"/>
              </a:rPr>
              <a:t>Implementation and Results – Iteration 1 </a:t>
            </a:r>
            <a:endParaRPr lang="en-US"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5" name="Google Shape;125;p3"/>
          <p:cNvSpPr txBox="1"/>
          <p:nvPr/>
        </p:nvSpPr>
        <p:spPr>
          <a:xfrm>
            <a:off x="1088907" y="960627"/>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Iteration 1 : Results </a:t>
            </a:r>
          </a:p>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pic>
        <p:nvPicPr>
          <p:cNvPr id="6" name="Picture 5">
            <a:extLst>
              <a:ext uri="{FF2B5EF4-FFF2-40B4-BE49-F238E27FC236}">
                <a16:creationId xmlns:a16="http://schemas.microsoft.com/office/drawing/2014/main" id="{A461408F-5DE8-56FE-3C9F-FA2512EFE129}"/>
              </a:ext>
            </a:extLst>
          </p:cNvPr>
          <p:cNvPicPr>
            <a:picLocks noChangeAspect="1"/>
          </p:cNvPicPr>
          <p:nvPr/>
        </p:nvPicPr>
        <p:blipFill>
          <a:blip r:embed="rId2"/>
          <a:stretch>
            <a:fillRect/>
          </a:stretch>
        </p:blipFill>
        <p:spPr>
          <a:xfrm>
            <a:off x="6324600" y="1004725"/>
            <a:ext cx="5753099" cy="4992693"/>
          </a:xfrm>
          <a:prstGeom prst="rect">
            <a:avLst/>
          </a:prstGeom>
        </p:spPr>
      </p:pic>
      <p:sp>
        <p:nvSpPr>
          <p:cNvPr id="8" name="AutoShape 2">
            <a:extLst>
              <a:ext uri="{FF2B5EF4-FFF2-40B4-BE49-F238E27FC236}">
                <a16:creationId xmlns:a16="http://schemas.microsoft.com/office/drawing/2014/main" id="{60DE3BAA-6295-CED4-01BC-FA7013EA8BB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AutoShape 4">
            <a:extLst>
              <a:ext uri="{FF2B5EF4-FFF2-40B4-BE49-F238E27FC236}">
                <a16:creationId xmlns:a16="http://schemas.microsoft.com/office/drawing/2014/main" id="{27957CAA-67C6-CCFC-040E-1DE45730965A}"/>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1" name="Picture 10">
            <a:extLst>
              <a:ext uri="{FF2B5EF4-FFF2-40B4-BE49-F238E27FC236}">
                <a16:creationId xmlns:a16="http://schemas.microsoft.com/office/drawing/2014/main" id="{7F8F4D5E-35F4-15D4-22AF-0983BA09E820}"/>
              </a:ext>
            </a:extLst>
          </p:cNvPr>
          <p:cNvPicPr>
            <a:picLocks noChangeAspect="1"/>
          </p:cNvPicPr>
          <p:nvPr/>
        </p:nvPicPr>
        <p:blipFill>
          <a:blip r:embed="rId3"/>
          <a:stretch>
            <a:fillRect/>
          </a:stretch>
        </p:blipFill>
        <p:spPr>
          <a:xfrm>
            <a:off x="295276" y="799015"/>
            <a:ext cx="5724524" cy="5141181"/>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GUID" val="2b12e713-2dca-40f0-9e5e-b71e83d0a0b8"/>
</p:tagLst>
</file>

<file path=ppt/tags/tag2.xml><?xml version="1.0" encoding="utf-8"?>
<p:tagLst xmlns:a="http://schemas.openxmlformats.org/drawingml/2006/main" xmlns:r="http://schemas.openxmlformats.org/officeDocument/2006/relationships" xmlns:p="http://schemas.openxmlformats.org/presentationml/2006/main">
  <p:tag name="TABLE_ENDDRAG_ORIGIN_RECT" val="876*408"/>
  <p:tag name="TABLE_ENDDRAG_RECT" val="40*80*876*408"/>
</p:tagLst>
</file>

<file path=ppt/theme/theme1.xml><?xml version="1.0" encoding="utf-8"?>
<a:theme xmlns:a="http://schemas.openxmlformats.org/drawingml/2006/main" name="Office Theme">
  <a:themeElements>
    <a:clrScheme name="Custom 77">
      <a:dk1>
        <a:srgbClr val="282828"/>
      </a:dk1>
      <a:lt1>
        <a:srgbClr val="FFFFFF"/>
      </a:lt1>
      <a:dk2>
        <a:srgbClr val="282828"/>
      </a:dk2>
      <a:lt2>
        <a:srgbClr val="FAFAFA"/>
      </a:lt2>
      <a:accent1>
        <a:srgbClr val="FFC639"/>
      </a:accent1>
      <a:accent2>
        <a:srgbClr val="F29B6B"/>
      </a:accent2>
      <a:accent3>
        <a:srgbClr val="CCD4FB"/>
      </a:accent3>
      <a:accent4>
        <a:srgbClr val="2B7158"/>
      </a:accent4>
      <a:accent5>
        <a:srgbClr val="456AB8"/>
      </a:accent5>
      <a:accent6>
        <a:srgbClr val="36383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1378</Words>
  <Application>Microsoft Office PowerPoint</Application>
  <PresentationFormat>Widescreen</PresentationFormat>
  <Paragraphs>213</Paragraphs>
  <Slides>19</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Aharoni</vt:lpstr>
      <vt:lpstr>Plus Jakarta Sans</vt:lpstr>
      <vt:lpstr>Montserrat Medium</vt:lpstr>
      <vt:lpstr>Arial</vt:lpstr>
      <vt:lpstr>Verdana</vt:lpstr>
      <vt:lpstr>Open Sans</vt:lpstr>
      <vt:lpstr>Poppins</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CIRCULAR LOOP ANTEENA:</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GITAM</dc:creator>
  <cp:lastModifiedBy>Dhathri G</cp:lastModifiedBy>
  <cp:revision>36</cp:revision>
  <dcterms:created xsi:type="dcterms:W3CDTF">2022-05-23T07:15:00Z</dcterms:created>
  <dcterms:modified xsi:type="dcterms:W3CDTF">2025-03-19T05:36:29Z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64D3ACCDCF194B5692B776EE6B6B2D89_13</vt:lpwstr>
  </property>
  <property fmtid="{D5CDD505-2E9C-101B-9397-08002B2CF9AE}" pid="3" name="KSOProductBuildVer">
    <vt:lpwstr>1033-12.2.0.19805</vt:lpwstr>
  </property>
</Properties>
</file>